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y="6858000" cx="12192000"/>
  <p:notesSz cx="6858000" cy="9144000"/>
  <p:embeddedFontLst>
    <p:embeddedFont>
      <p:font typeface="Montserrat"/>
      <p:bold r:id="rId110"/>
      <p:boldItalic r:id="rId111"/>
    </p:embeddedFont>
    <p:embeddedFont>
      <p:font typeface="Helvetica Neue"/>
      <p:bold r:id="rId112"/>
      <p:boldItalic r:id="rId113"/>
    </p:embeddedFont>
    <p:embeddedFont>
      <p:font typeface="Arial Black"/>
      <p:regular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5" roundtripDataSignature="AMtx7mhAcuQUmBc5uRSiMmmay+kYDMMn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5" Type="http://customschemas.google.com/relationships/presentationmetadata" Target="metadata"/><Relationship Id="rId15" Type="http://schemas.openxmlformats.org/officeDocument/2006/relationships/slide" Target="slides/slide10.xml"/><Relationship Id="rId110" Type="http://schemas.openxmlformats.org/officeDocument/2006/relationships/font" Target="fonts/Montserrat-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ArialBlack-regular.fntdata"/><Relationship Id="rId18" Type="http://schemas.openxmlformats.org/officeDocument/2006/relationships/slide" Target="slides/slide13.xml"/><Relationship Id="rId113" Type="http://schemas.openxmlformats.org/officeDocument/2006/relationships/font" Target="fonts/HelveticaNeue-boldItalic.fntdata"/><Relationship Id="rId112" Type="http://schemas.openxmlformats.org/officeDocument/2006/relationships/font" Target="fonts/HelveticaNeue-bold.fntdata"/><Relationship Id="rId111" Type="http://schemas.openxmlformats.org/officeDocument/2006/relationships/font" Target="fonts/Montserrat-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1f09ea21b0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0" name="Google Shape;1340;g1f09ea21b0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f09ea21b0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g1f09ea21b0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f09ea21b0b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g1f09ea21b0b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1f09ea21b0b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g1f09ea21b0b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 name="Google Shape;908;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 name="Google Shape;96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f09ea21b0b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g1f09ea21b0b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 name="Google Shape;110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8" name="Google Shape;1118;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solidFill>
                  <a:srgbClr val="000000"/>
                </a:solidFill>
              </a:rPr>
              <a:t>© Copyright Showeet.com – Free PowerPoint Templates</a:t>
            </a:r>
            <a:endParaRPr/>
          </a:p>
        </p:txBody>
      </p:sp>
      <p:sp>
        <p:nvSpPr>
          <p:cNvPr id="1139" name="Google Shape;1139;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7" name="Google Shape;1147;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f09ea21b0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 name="Google Shape;1163;g1f09ea21b0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7" name="Google Shape;1187;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6" name="Google Shape;1196;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solidFill>
                  <a:srgbClr val="000000"/>
                </a:solidFill>
              </a:rPr>
              <a:t>© Copyright Showeet.com – Free PowerPoint Templates</a:t>
            </a:r>
            <a:endParaRPr/>
          </a:p>
        </p:txBody>
      </p:sp>
      <p:sp>
        <p:nvSpPr>
          <p:cNvPr id="1253" name="Google Shape;1253;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1" name="Google Shape;1271;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0" name="Google Shape;1280;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5" name="Google Shape;1305;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3" name="Google Shape;1313;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1" name="Google Shape;1331;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6" name="Shape 16"/>
        <p:cNvGrpSpPr/>
        <p:nvPr/>
      </p:nvGrpSpPr>
      <p:grpSpPr>
        <a:xfrm>
          <a:off x="0" y="0"/>
          <a:ext cx="0" cy="0"/>
          <a:chOff x="0" y="0"/>
          <a:chExt cx="0" cy="0"/>
        </a:xfrm>
      </p:grpSpPr>
      <p:sp>
        <p:nvSpPr>
          <p:cNvPr id="17" name="Google Shape;17;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6" name="Shape 76"/>
        <p:cNvGrpSpPr/>
        <p:nvPr/>
      </p:nvGrpSpPr>
      <p:grpSpPr>
        <a:xfrm>
          <a:off x="0" y="0"/>
          <a:ext cx="0" cy="0"/>
          <a:chOff x="0" y="0"/>
          <a:chExt cx="0" cy="0"/>
        </a:xfrm>
      </p:grpSpPr>
      <p:sp>
        <p:nvSpPr>
          <p:cNvPr id="77" name="Google Shape;77;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2" name="Shape 82"/>
        <p:cNvGrpSpPr/>
        <p:nvPr/>
      </p:nvGrpSpPr>
      <p:grpSpPr>
        <a:xfrm>
          <a:off x="0" y="0"/>
          <a:ext cx="0" cy="0"/>
          <a:chOff x="0" y="0"/>
          <a:chExt cx="0" cy="0"/>
        </a:xfrm>
      </p:grpSpPr>
      <p:sp>
        <p:nvSpPr>
          <p:cNvPr id="83" name="Google Shape;83;p1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3">
  <p:cSld name="Transition Slide 3">
    <p:spTree>
      <p:nvGrpSpPr>
        <p:cNvPr id="94" name="Shape 94"/>
        <p:cNvGrpSpPr/>
        <p:nvPr/>
      </p:nvGrpSpPr>
      <p:grpSpPr>
        <a:xfrm>
          <a:off x="0" y="0"/>
          <a:ext cx="0" cy="0"/>
          <a:chOff x="0" y="0"/>
          <a:chExt cx="0" cy="0"/>
        </a:xfrm>
      </p:grpSpPr>
      <p:sp>
        <p:nvSpPr>
          <p:cNvPr id="95" name="Google Shape;95;p102"/>
          <p:cNvSpPr/>
          <p:nvPr>
            <p:ph idx="2" type="pic"/>
          </p:nvPr>
        </p:nvSpPr>
        <p:spPr>
          <a:xfrm>
            <a:off x="0" y="0"/>
            <a:ext cx="12192000" cy="6858000"/>
          </a:xfrm>
          <a:prstGeom prst="rect">
            <a:avLst/>
          </a:prstGeom>
          <a:noFill/>
          <a:ln>
            <a:noFill/>
          </a:ln>
        </p:spPr>
      </p:sp>
      <p:sp>
        <p:nvSpPr>
          <p:cNvPr id="96" name="Google Shape;96;p102"/>
          <p:cNvSpPr txBox="1"/>
          <p:nvPr>
            <p:ph type="ctrTitle"/>
          </p:nvPr>
        </p:nvSpPr>
        <p:spPr>
          <a:xfrm>
            <a:off x="2032000" y="4397394"/>
            <a:ext cx="8128000" cy="1067644"/>
          </a:xfrm>
          <a:prstGeom prst="rect">
            <a:avLst/>
          </a:prstGeom>
          <a:noFill/>
          <a:ln>
            <a:noFill/>
          </a:ln>
        </p:spPr>
        <p:txBody>
          <a:bodyPr anchorCtr="0" anchor="b" bIns="45700" lIns="274300" spcFirstLastPara="1" rIns="274300" wrap="square" tIns="45700">
            <a:noAutofit/>
          </a:bodyPr>
          <a:lstStyle>
            <a:lvl1pPr lvl="0" algn="ctr">
              <a:lnSpc>
                <a:spcPct val="90000"/>
              </a:lnSpc>
              <a:spcBef>
                <a:spcPts val="0"/>
              </a:spcBef>
              <a:spcAft>
                <a:spcPts val="0"/>
              </a:spcAft>
              <a:buClr>
                <a:schemeClr val="lt1"/>
              </a:buClr>
              <a:buSzPts val="4400"/>
              <a:buFont typeface="Calibri"/>
              <a:buNone/>
              <a:defRPr b="1" sz="44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02"/>
          <p:cNvSpPr txBox="1"/>
          <p:nvPr>
            <p:ph idx="10" type="dt"/>
          </p:nvPr>
        </p:nvSpPr>
        <p:spPr>
          <a:xfrm>
            <a:off x="8128000" y="6356349"/>
            <a:ext cx="4064000" cy="365125"/>
          </a:xfrm>
          <a:prstGeom prst="rect">
            <a:avLst/>
          </a:prstGeom>
          <a:noFill/>
          <a:ln>
            <a:noFill/>
          </a:ln>
        </p:spPr>
        <p:txBody>
          <a:bodyPr anchorCtr="0" anchor="ctr" bIns="45700" lIns="91425" spcFirstLastPara="1" rIns="457200" wrap="square" tIns="45700">
            <a:noAutofit/>
          </a:bodyPr>
          <a:lstStyle>
            <a:lvl1pPr lvl="0" algn="r">
              <a:spcBef>
                <a:spcPts val="0"/>
              </a:spcBef>
              <a:spcAft>
                <a:spcPts val="0"/>
              </a:spcAft>
              <a:buSzPts val="1400"/>
              <a:buNone/>
              <a:defRPr>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02"/>
          <p:cNvSpPr txBox="1"/>
          <p:nvPr>
            <p:ph idx="11" type="ftr"/>
          </p:nvPr>
        </p:nvSpPr>
        <p:spPr>
          <a:xfrm>
            <a:off x="4064000" y="6356350"/>
            <a:ext cx="4064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02"/>
          <p:cNvSpPr txBox="1"/>
          <p:nvPr>
            <p:ph idx="12" type="sldNum"/>
          </p:nvPr>
        </p:nvSpPr>
        <p:spPr>
          <a:xfrm>
            <a:off x="0" y="6356350"/>
            <a:ext cx="40640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200" cap="none">
                <a:solidFill>
                  <a:srgbClr val="D0CECE"/>
                </a:solidFill>
                <a:latin typeface="Calibri"/>
                <a:ea typeface="Calibri"/>
                <a:cs typeface="Calibri"/>
                <a:sym typeface="Calibri"/>
              </a:defRPr>
            </a:lvl1pPr>
            <a:lvl2pPr indent="0" lvl="1" marL="0" algn="l">
              <a:spcBef>
                <a:spcPts val="0"/>
              </a:spcBef>
              <a:buNone/>
              <a:defRPr sz="1200" cap="none">
                <a:solidFill>
                  <a:srgbClr val="D0CECE"/>
                </a:solidFill>
                <a:latin typeface="Calibri"/>
                <a:ea typeface="Calibri"/>
                <a:cs typeface="Calibri"/>
                <a:sym typeface="Calibri"/>
              </a:defRPr>
            </a:lvl2pPr>
            <a:lvl3pPr indent="0" lvl="2" marL="0" algn="l">
              <a:spcBef>
                <a:spcPts val="0"/>
              </a:spcBef>
              <a:buNone/>
              <a:defRPr sz="1200" cap="none">
                <a:solidFill>
                  <a:srgbClr val="D0CECE"/>
                </a:solidFill>
                <a:latin typeface="Calibri"/>
                <a:ea typeface="Calibri"/>
                <a:cs typeface="Calibri"/>
                <a:sym typeface="Calibri"/>
              </a:defRPr>
            </a:lvl3pPr>
            <a:lvl4pPr indent="0" lvl="3" marL="0" algn="l">
              <a:spcBef>
                <a:spcPts val="0"/>
              </a:spcBef>
              <a:buNone/>
              <a:defRPr sz="1200" cap="none">
                <a:solidFill>
                  <a:srgbClr val="D0CECE"/>
                </a:solidFill>
                <a:latin typeface="Calibri"/>
                <a:ea typeface="Calibri"/>
                <a:cs typeface="Calibri"/>
                <a:sym typeface="Calibri"/>
              </a:defRPr>
            </a:lvl4pPr>
            <a:lvl5pPr indent="0" lvl="4" marL="0" algn="l">
              <a:spcBef>
                <a:spcPts val="0"/>
              </a:spcBef>
              <a:buNone/>
              <a:defRPr sz="1200" cap="none">
                <a:solidFill>
                  <a:srgbClr val="D0CECE"/>
                </a:solidFill>
                <a:latin typeface="Calibri"/>
                <a:ea typeface="Calibri"/>
                <a:cs typeface="Calibri"/>
                <a:sym typeface="Calibri"/>
              </a:defRPr>
            </a:lvl5pPr>
            <a:lvl6pPr indent="0" lvl="5" marL="0" algn="l">
              <a:spcBef>
                <a:spcPts val="0"/>
              </a:spcBef>
              <a:buNone/>
              <a:defRPr sz="1200" cap="none">
                <a:solidFill>
                  <a:srgbClr val="D0CECE"/>
                </a:solidFill>
                <a:latin typeface="Calibri"/>
                <a:ea typeface="Calibri"/>
                <a:cs typeface="Calibri"/>
                <a:sym typeface="Calibri"/>
              </a:defRPr>
            </a:lvl6pPr>
            <a:lvl7pPr indent="0" lvl="6" marL="0" algn="l">
              <a:spcBef>
                <a:spcPts val="0"/>
              </a:spcBef>
              <a:buNone/>
              <a:defRPr sz="1200" cap="none">
                <a:solidFill>
                  <a:srgbClr val="D0CECE"/>
                </a:solidFill>
                <a:latin typeface="Calibri"/>
                <a:ea typeface="Calibri"/>
                <a:cs typeface="Calibri"/>
                <a:sym typeface="Calibri"/>
              </a:defRPr>
            </a:lvl7pPr>
            <a:lvl8pPr indent="0" lvl="7" marL="0" algn="l">
              <a:spcBef>
                <a:spcPts val="0"/>
              </a:spcBef>
              <a:buNone/>
              <a:defRPr sz="1200" cap="none">
                <a:solidFill>
                  <a:srgbClr val="D0CECE"/>
                </a:solidFill>
                <a:latin typeface="Calibri"/>
                <a:ea typeface="Calibri"/>
                <a:cs typeface="Calibri"/>
                <a:sym typeface="Calibri"/>
              </a:defRPr>
            </a:lvl8pPr>
            <a:lvl9pPr indent="0" lvl="8" marL="0" algn="l">
              <a:spcBef>
                <a:spcPts val="0"/>
              </a:spcBef>
              <a:buNone/>
              <a:defRPr sz="1200" cap="none">
                <a:solidFill>
                  <a:srgbClr val="D0CECE"/>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
        <p:nvSpPr>
          <p:cNvPr id="100" name="Google Shape;100;p102"/>
          <p:cNvSpPr txBox="1"/>
          <p:nvPr>
            <p:ph idx="1" type="subTitle"/>
          </p:nvPr>
        </p:nvSpPr>
        <p:spPr>
          <a:xfrm>
            <a:off x="2032000" y="5717711"/>
            <a:ext cx="8128000" cy="480131"/>
          </a:xfrm>
          <a:prstGeom prst="rect">
            <a:avLst/>
          </a:prstGeom>
          <a:noFill/>
          <a:ln>
            <a:noFill/>
          </a:ln>
        </p:spPr>
        <p:txBody>
          <a:bodyPr anchorCtr="0" anchor="t" bIns="45700" lIns="274300" spcFirstLastPara="1" rIns="274300" wrap="square" tIns="45700">
            <a:spAutoFit/>
          </a:bodyPr>
          <a:lstStyle>
            <a:lvl1pPr lvl="0" algn="ctr">
              <a:lnSpc>
                <a:spcPct val="90000"/>
              </a:lnSpc>
              <a:spcBef>
                <a:spcPts val="1000"/>
              </a:spcBef>
              <a:spcAft>
                <a:spcPts val="0"/>
              </a:spcAft>
              <a:buClr>
                <a:srgbClr val="C4E0B2"/>
              </a:buClr>
              <a:buSzPts val="2800"/>
              <a:buNone/>
              <a:defRPr sz="2800">
                <a:solidFill>
                  <a:srgbClr val="C4E0B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1" name="Google Shape;101;p102"/>
          <p:cNvSpPr txBox="1"/>
          <p:nvPr>
            <p:ph idx="3" type="body"/>
          </p:nvPr>
        </p:nvSpPr>
        <p:spPr>
          <a:xfrm>
            <a:off x="4331804" y="3345071"/>
            <a:ext cx="3528392" cy="1223963"/>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F2F2F2"/>
              </a:buClr>
              <a:buSzPts val="8800"/>
              <a:buNone/>
              <a:defRPr sz="8800" cap="none">
                <a:solidFill>
                  <a:srgbClr val="F2F2F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02"/>
          <p:cNvSpPr txBox="1"/>
          <p:nvPr/>
        </p:nvSpPr>
        <p:spPr>
          <a:xfrm>
            <a:off x="119336" y="6464866"/>
            <a:ext cx="341439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chemeClr val="dk1"/>
                </a:solidFill>
                <a:latin typeface="Calibri"/>
                <a:ea typeface="Calibri"/>
                <a:cs typeface="Calibri"/>
                <a:sym typeface="Calibri"/>
              </a:rPr>
              <a:t>Banesco Banco Universal, C.A. </a:t>
            </a:r>
            <a:r>
              <a:rPr lang="es-ES" sz="1400">
                <a:solidFill>
                  <a:schemeClr val="dk1"/>
                </a:solidFill>
                <a:latin typeface="Calibri"/>
                <a:ea typeface="Calibri"/>
                <a:cs typeface="Calibri"/>
                <a:sym typeface="Calibri"/>
              </a:rPr>
              <a:t>11/2022</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3" name="Shape 103"/>
        <p:cNvGrpSpPr/>
        <p:nvPr/>
      </p:nvGrpSpPr>
      <p:grpSpPr>
        <a:xfrm>
          <a:off x="0" y="0"/>
          <a:ext cx="0" cy="0"/>
          <a:chOff x="0" y="0"/>
          <a:chExt cx="0" cy="0"/>
        </a:xfrm>
      </p:grpSpPr>
      <p:sp>
        <p:nvSpPr>
          <p:cNvPr id="104" name="Google Shape;104;p103"/>
          <p:cNvSpPr/>
          <p:nvPr/>
        </p:nvSpPr>
        <p:spPr>
          <a:xfrm flipH="1" rot="5400000">
            <a:off x="6025401" y="-5189467"/>
            <a:ext cx="150800" cy="12201600"/>
          </a:xfrm>
          <a:prstGeom prst="rect">
            <a:avLst/>
          </a:prstGeom>
          <a:gradFill>
            <a:gsLst>
              <a:gs pos="0">
                <a:srgbClr val="000014">
                  <a:alpha val="20000"/>
                </a:srgbClr>
              </a:gs>
              <a:gs pos="100000">
                <a:srgbClr val="000014">
                  <a:alpha val="0"/>
                </a:srgbClr>
              </a:gs>
            </a:gsLst>
            <a:lin ang="0" scaled="0"/>
          </a:gradFill>
          <a:ln>
            <a:noFill/>
          </a:ln>
        </p:spPr>
        <p:txBody>
          <a:bodyPr anchorCtr="0" anchor="ctr" bIns="58025" lIns="116100" spcFirstLastPara="1" rIns="116100" wrap="square" tIns="58025">
            <a:noAutofit/>
          </a:bodyPr>
          <a:lstStyle/>
          <a:p>
            <a:pPr indent="0" lvl="0" marL="0" marR="0" rtl="0" algn="ctr">
              <a:spcBef>
                <a:spcPts val="0"/>
              </a:spcBef>
              <a:spcAft>
                <a:spcPts val="0"/>
              </a:spcAft>
              <a:buClr>
                <a:schemeClr val="dk1"/>
              </a:buClr>
              <a:buSzPts val="2286"/>
              <a:buFont typeface="Calibri"/>
              <a:buNone/>
            </a:pPr>
            <a:r>
              <a:t/>
            </a:r>
            <a:endParaRPr sz="2286">
              <a:solidFill>
                <a:srgbClr val="FFFFFF"/>
              </a:solidFill>
              <a:latin typeface="Calibri"/>
              <a:ea typeface="Calibri"/>
              <a:cs typeface="Calibri"/>
              <a:sym typeface="Calibri"/>
            </a:endParaRPr>
          </a:p>
        </p:txBody>
      </p:sp>
      <p:sp>
        <p:nvSpPr>
          <p:cNvPr id="105" name="Google Shape;105;p103"/>
          <p:cNvSpPr/>
          <p:nvPr/>
        </p:nvSpPr>
        <p:spPr>
          <a:xfrm>
            <a:off x="-9499" y="986733"/>
            <a:ext cx="12201600" cy="5871100"/>
          </a:xfrm>
          <a:prstGeom prst="rect">
            <a:avLst/>
          </a:prstGeom>
          <a:solidFill>
            <a:srgbClr val="FFFFFF"/>
          </a:solidFill>
          <a:ln>
            <a:noFill/>
          </a:ln>
        </p:spPr>
        <p:txBody>
          <a:bodyPr anchorCtr="0" anchor="ctr" bIns="116100" lIns="116100" spcFirstLastPara="1" rIns="116100" wrap="square" tIns="116100">
            <a:noAutofit/>
          </a:bodyPr>
          <a:lstStyle/>
          <a:p>
            <a:pPr indent="0" lvl="0" marL="0" marR="0" rtl="0" algn="l">
              <a:spcBef>
                <a:spcPts val="0"/>
              </a:spcBef>
              <a:spcAft>
                <a:spcPts val="0"/>
              </a:spcAft>
              <a:buClr>
                <a:schemeClr val="dk1"/>
              </a:buClr>
              <a:buSzPts val="2371"/>
              <a:buFont typeface="Calibri"/>
              <a:buNone/>
            </a:pPr>
            <a:r>
              <a:t/>
            </a:r>
            <a:endParaRPr sz="2371">
              <a:solidFill>
                <a:schemeClr val="dk1"/>
              </a:solidFill>
              <a:latin typeface="Calibri"/>
              <a:ea typeface="Calibri"/>
              <a:cs typeface="Calibri"/>
              <a:sym typeface="Calibri"/>
            </a:endParaRPr>
          </a:p>
        </p:txBody>
      </p:sp>
      <p:sp>
        <p:nvSpPr>
          <p:cNvPr id="106" name="Google Shape;106;p103"/>
          <p:cNvSpPr txBox="1"/>
          <p:nvPr>
            <p:ph idx="1" type="body"/>
          </p:nvPr>
        </p:nvSpPr>
        <p:spPr>
          <a:xfrm>
            <a:off x="2463033" y="2272800"/>
            <a:ext cx="7266000" cy="3619600"/>
          </a:xfrm>
          <a:prstGeom prst="rect">
            <a:avLst/>
          </a:prstGeom>
          <a:noFill/>
          <a:ln>
            <a:noFill/>
          </a:ln>
        </p:spPr>
        <p:txBody>
          <a:bodyPr anchorCtr="0" anchor="t" bIns="91425" lIns="91425" spcFirstLastPara="1" rIns="91425" wrap="square" tIns="91425">
            <a:normAutofit/>
          </a:bodyPr>
          <a:lstStyle>
            <a:lvl1pPr indent="-381000" lvl="0" marL="457200" algn="ctr">
              <a:lnSpc>
                <a:spcPct val="90000"/>
              </a:lnSpc>
              <a:spcBef>
                <a:spcPts val="762"/>
              </a:spcBef>
              <a:spcAft>
                <a:spcPts val="0"/>
              </a:spcAft>
              <a:buClr>
                <a:schemeClr val="dk1"/>
              </a:buClr>
              <a:buSzPts val="2400"/>
              <a:buFont typeface="Georgia"/>
              <a:buChar char="▪"/>
              <a:defRPr i="1" sz="3048">
                <a:latin typeface="Georgia"/>
                <a:ea typeface="Georgia"/>
                <a:cs typeface="Georgia"/>
                <a:sym typeface="Georgia"/>
              </a:defRPr>
            </a:lvl1pPr>
            <a:lvl2pPr indent="-381000" lvl="1" marL="9144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2pPr>
            <a:lvl3pPr indent="-381000" lvl="2" marL="13716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3pPr>
            <a:lvl4pPr indent="-381000" lvl="3" marL="18288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4pPr>
            <a:lvl5pPr indent="-381000" lvl="4" marL="22860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5pPr>
            <a:lvl6pPr indent="-381000" lvl="5" marL="27432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6pPr>
            <a:lvl7pPr indent="-381000" lvl="6" marL="32004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7pPr>
            <a:lvl8pPr indent="-381000" lvl="7" marL="36576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8pPr>
            <a:lvl9pPr indent="-381000" lvl="8" marL="4114800" algn="ctr">
              <a:lnSpc>
                <a:spcPct val="90000"/>
              </a:lnSpc>
              <a:spcBef>
                <a:spcPts val="0"/>
              </a:spcBef>
              <a:spcAft>
                <a:spcPts val="0"/>
              </a:spcAft>
              <a:buClr>
                <a:schemeClr val="dk1"/>
              </a:buClr>
              <a:buSzPts val="2400"/>
              <a:buFont typeface="Georgia"/>
              <a:buChar char="-"/>
              <a:defRPr i="1" sz="3048">
                <a:latin typeface="Georgia"/>
                <a:ea typeface="Georgia"/>
                <a:cs typeface="Georgia"/>
                <a:sym typeface="Georgi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07" name="Shape 107"/>
        <p:cNvGrpSpPr/>
        <p:nvPr/>
      </p:nvGrpSpPr>
      <p:grpSpPr>
        <a:xfrm>
          <a:off x="0" y="0"/>
          <a:ext cx="0" cy="0"/>
          <a:chOff x="0" y="0"/>
          <a:chExt cx="0" cy="0"/>
        </a:xfrm>
      </p:grpSpPr>
      <p:sp>
        <p:nvSpPr>
          <p:cNvPr id="108" name="Google Shape;108;p1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0" name="Google Shape;110;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3" name="Shape 113"/>
        <p:cNvGrpSpPr/>
        <p:nvPr/>
      </p:nvGrpSpPr>
      <p:grpSpPr>
        <a:xfrm>
          <a:off x="0" y="0"/>
          <a:ext cx="0" cy="0"/>
          <a:chOff x="0" y="0"/>
          <a:chExt cx="0" cy="0"/>
        </a:xfrm>
      </p:grpSpPr>
      <p:sp>
        <p:nvSpPr>
          <p:cNvPr id="114" name="Google Shape;114;p1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19" name="Shape 119"/>
        <p:cNvGrpSpPr/>
        <p:nvPr/>
      </p:nvGrpSpPr>
      <p:grpSpPr>
        <a:xfrm>
          <a:off x="0" y="0"/>
          <a:ext cx="0" cy="0"/>
          <a:chOff x="0" y="0"/>
          <a:chExt cx="0" cy="0"/>
        </a:xfrm>
      </p:grpSpPr>
      <p:sp>
        <p:nvSpPr>
          <p:cNvPr id="120" name="Google Shape;120;p1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22" name="Google Shape;122;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25" name="Shape 125"/>
        <p:cNvGrpSpPr/>
        <p:nvPr/>
      </p:nvGrpSpPr>
      <p:grpSpPr>
        <a:xfrm>
          <a:off x="0" y="0"/>
          <a:ext cx="0" cy="0"/>
          <a:chOff x="0" y="0"/>
          <a:chExt cx="0" cy="0"/>
        </a:xfrm>
      </p:grpSpPr>
      <p:sp>
        <p:nvSpPr>
          <p:cNvPr id="126" name="Google Shape;126;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32" name="Shape 132"/>
        <p:cNvGrpSpPr/>
        <p:nvPr/>
      </p:nvGrpSpPr>
      <p:grpSpPr>
        <a:xfrm>
          <a:off x="0" y="0"/>
          <a:ext cx="0" cy="0"/>
          <a:chOff x="0" y="0"/>
          <a:chExt cx="0" cy="0"/>
        </a:xfrm>
      </p:grpSpPr>
      <p:sp>
        <p:nvSpPr>
          <p:cNvPr id="133" name="Google Shape;133;p1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 name="Google Shape;135;p1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7" name="Google Shape;137;p1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41" name="Shape 141"/>
        <p:cNvGrpSpPr/>
        <p:nvPr/>
      </p:nvGrpSpPr>
      <p:grpSpPr>
        <a:xfrm>
          <a:off x="0" y="0"/>
          <a:ext cx="0" cy="0"/>
          <a:chOff x="0" y="0"/>
          <a:chExt cx="0" cy="0"/>
        </a:xfrm>
      </p:grpSpPr>
      <p:sp>
        <p:nvSpPr>
          <p:cNvPr id="142" name="Google Shape;142;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0" name="Shape 20"/>
        <p:cNvGrpSpPr/>
        <p:nvPr/>
      </p:nvGrpSpPr>
      <p:grpSpPr>
        <a:xfrm>
          <a:off x="0" y="0"/>
          <a:ext cx="0" cy="0"/>
          <a:chOff x="0" y="0"/>
          <a:chExt cx="0" cy="0"/>
        </a:xfrm>
      </p:grpSpPr>
      <p:sp>
        <p:nvSpPr>
          <p:cNvPr id="21" name="Google Shape;21;p10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0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6" name="Google Shape;26;p104"/>
          <p:cNvSpPr txBox="1"/>
          <p:nvPr/>
        </p:nvSpPr>
        <p:spPr>
          <a:xfrm rot="-5400000">
            <a:off x="10752566" y="2801248"/>
            <a:ext cx="25595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lt1"/>
                </a:solidFill>
                <a:latin typeface="Calibri"/>
                <a:ea typeface="Calibri"/>
                <a:cs typeface="Calibri"/>
                <a:sym typeface="Calibri"/>
              </a:rPr>
              <a:t>Power by @ M@5T3r Geniusjoa</a:t>
            </a:r>
            <a:endParaRPr b="1" sz="1400">
              <a:solidFill>
                <a:schemeClr val="lt1"/>
              </a:solidFill>
              <a:latin typeface="Calibri"/>
              <a:ea typeface="Calibri"/>
              <a:cs typeface="Calibri"/>
              <a:sym typeface="Calibri"/>
            </a:endParaRPr>
          </a:p>
        </p:txBody>
      </p:sp>
      <p:pic>
        <p:nvPicPr>
          <p:cNvPr id="27" name="Google Shape;27;p104"/>
          <p:cNvPicPr preferRelativeResize="0"/>
          <p:nvPr/>
        </p:nvPicPr>
        <p:blipFill rotWithShape="1">
          <a:blip r:embed="rId2">
            <a:alphaModFix/>
          </a:blip>
          <a:srcRect b="0" l="0" r="0" t="0"/>
          <a:stretch/>
        </p:blipFill>
        <p:spPr>
          <a:xfrm>
            <a:off x="0" y="0"/>
            <a:ext cx="12186228" cy="6858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46" name="Shape 146"/>
        <p:cNvGrpSpPr/>
        <p:nvPr/>
      </p:nvGrpSpPr>
      <p:grpSpPr>
        <a:xfrm>
          <a:off x="0" y="0"/>
          <a:ext cx="0" cy="0"/>
          <a:chOff x="0" y="0"/>
          <a:chExt cx="0" cy="0"/>
        </a:xfrm>
      </p:grpSpPr>
      <p:sp>
        <p:nvSpPr>
          <p:cNvPr id="147" name="Google Shape;147;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0" name="Shape 150"/>
        <p:cNvGrpSpPr/>
        <p:nvPr/>
      </p:nvGrpSpPr>
      <p:grpSpPr>
        <a:xfrm>
          <a:off x="0" y="0"/>
          <a:ext cx="0" cy="0"/>
          <a:chOff x="0" y="0"/>
          <a:chExt cx="0" cy="0"/>
        </a:xfrm>
      </p:grpSpPr>
      <p:sp>
        <p:nvSpPr>
          <p:cNvPr id="151" name="Google Shape;151;p1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3" name="Google Shape;153;p1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4" name="Google Shape;154;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7" name="Shape 157"/>
        <p:cNvGrpSpPr/>
        <p:nvPr/>
      </p:nvGrpSpPr>
      <p:grpSpPr>
        <a:xfrm>
          <a:off x="0" y="0"/>
          <a:ext cx="0" cy="0"/>
          <a:chOff x="0" y="0"/>
          <a:chExt cx="0" cy="0"/>
        </a:xfrm>
      </p:grpSpPr>
      <p:sp>
        <p:nvSpPr>
          <p:cNvPr id="158" name="Google Shape;158;p1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122"/>
          <p:cNvSpPr/>
          <p:nvPr>
            <p:ph idx="2" type="pic"/>
          </p:nvPr>
        </p:nvSpPr>
        <p:spPr>
          <a:xfrm>
            <a:off x="5183188" y="987425"/>
            <a:ext cx="6172200" cy="4873625"/>
          </a:xfrm>
          <a:prstGeom prst="rect">
            <a:avLst/>
          </a:prstGeom>
          <a:noFill/>
          <a:ln>
            <a:noFill/>
          </a:ln>
        </p:spPr>
      </p:sp>
      <p:sp>
        <p:nvSpPr>
          <p:cNvPr id="160" name="Google Shape;160;p1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1" name="Google Shape;161;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64" name="Shape 164"/>
        <p:cNvGrpSpPr/>
        <p:nvPr/>
      </p:nvGrpSpPr>
      <p:grpSpPr>
        <a:xfrm>
          <a:off x="0" y="0"/>
          <a:ext cx="0" cy="0"/>
          <a:chOff x="0" y="0"/>
          <a:chExt cx="0" cy="0"/>
        </a:xfrm>
      </p:grpSpPr>
      <p:sp>
        <p:nvSpPr>
          <p:cNvPr id="165" name="Google Shape;165;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1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70" name="Shape 170"/>
        <p:cNvGrpSpPr/>
        <p:nvPr/>
      </p:nvGrpSpPr>
      <p:grpSpPr>
        <a:xfrm>
          <a:off x="0" y="0"/>
          <a:ext cx="0" cy="0"/>
          <a:chOff x="0" y="0"/>
          <a:chExt cx="0" cy="0"/>
        </a:xfrm>
      </p:grpSpPr>
      <p:sp>
        <p:nvSpPr>
          <p:cNvPr id="171" name="Google Shape;171;p1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1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8" name="Shape 28"/>
        <p:cNvGrpSpPr/>
        <p:nvPr/>
      </p:nvGrpSpPr>
      <p:grpSpPr>
        <a:xfrm>
          <a:off x="0" y="0"/>
          <a:ext cx="0" cy="0"/>
          <a:chOff x="0" y="0"/>
          <a:chExt cx="0" cy="0"/>
        </a:xfrm>
      </p:grpSpPr>
      <p:sp>
        <p:nvSpPr>
          <p:cNvPr id="29" name="Google Shape;29;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0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id="34" name="Google Shape;34;p105"/>
          <p:cNvPicPr preferRelativeResize="0"/>
          <p:nvPr/>
        </p:nvPicPr>
        <p:blipFill rotWithShape="1">
          <a:blip r:embed="rId2">
            <a:alphaModFix/>
          </a:blip>
          <a:srcRect b="0" l="0" r="0" t="0"/>
          <a:stretch/>
        </p:blipFill>
        <p:spPr>
          <a:xfrm>
            <a:off x="0" y="0"/>
            <a:ext cx="12186228"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5" name="Shape 35"/>
        <p:cNvGrpSpPr/>
        <p:nvPr/>
      </p:nvGrpSpPr>
      <p:grpSpPr>
        <a:xfrm>
          <a:off x="0" y="0"/>
          <a:ext cx="0" cy="0"/>
          <a:chOff x="0" y="0"/>
          <a:chExt cx="0" cy="0"/>
        </a:xfrm>
      </p:grpSpPr>
      <p:sp>
        <p:nvSpPr>
          <p:cNvPr id="36" name="Google Shape;36;p10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0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1" name="Shape 41"/>
        <p:cNvGrpSpPr/>
        <p:nvPr/>
      </p:nvGrpSpPr>
      <p:grpSpPr>
        <a:xfrm>
          <a:off x="0" y="0"/>
          <a:ext cx="0" cy="0"/>
          <a:chOff x="0" y="0"/>
          <a:chExt cx="0" cy="0"/>
        </a:xfrm>
      </p:grpSpPr>
      <p:sp>
        <p:nvSpPr>
          <p:cNvPr id="42" name="Google Shape;42;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0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8" name="Shape 48"/>
        <p:cNvGrpSpPr/>
        <p:nvPr/>
      </p:nvGrpSpPr>
      <p:grpSpPr>
        <a:xfrm>
          <a:off x="0" y="0"/>
          <a:ext cx="0" cy="0"/>
          <a:chOff x="0" y="0"/>
          <a:chExt cx="0" cy="0"/>
        </a:xfrm>
      </p:grpSpPr>
      <p:sp>
        <p:nvSpPr>
          <p:cNvPr id="49" name="Google Shape;49;p10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0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10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0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10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7" name="Shape 57"/>
        <p:cNvGrpSpPr/>
        <p:nvPr/>
      </p:nvGrpSpPr>
      <p:grpSpPr>
        <a:xfrm>
          <a:off x="0" y="0"/>
          <a:ext cx="0" cy="0"/>
          <a:chOff x="0" y="0"/>
          <a:chExt cx="0" cy="0"/>
        </a:xfrm>
      </p:grpSpPr>
      <p:sp>
        <p:nvSpPr>
          <p:cNvPr id="58" name="Google Shape;58;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2" name="Shape 62"/>
        <p:cNvGrpSpPr/>
        <p:nvPr/>
      </p:nvGrpSpPr>
      <p:grpSpPr>
        <a:xfrm>
          <a:off x="0" y="0"/>
          <a:ext cx="0" cy="0"/>
          <a:chOff x="0" y="0"/>
          <a:chExt cx="0" cy="0"/>
        </a:xfrm>
      </p:grpSpPr>
      <p:sp>
        <p:nvSpPr>
          <p:cNvPr id="63" name="Google Shape;63;p1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1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9" name="Shape 69"/>
        <p:cNvGrpSpPr/>
        <p:nvPr/>
      </p:nvGrpSpPr>
      <p:grpSpPr>
        <a:xfrm>
          <a:off x="0" y="0"/>
          <a:ext cx="0" cy="0"/>
          <a:chOff x="0" y="0"/>
          <a:chExt cx="0" cy="0"/>
        </a:xfrm>
      </p:grpSpPr>
      <p:sp>
        <p:nvSpPr>
          <p:cNvPr id="70" name="Google Shape;70;p1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1"/>
          <p:cNvSpPr/>
          <p:nvPr>
            <p:ph idx="2" type="pic"/>
          </p:nvPr>
        </p:nvSpPr>
        <p:spPr>
          <a:xfrm>
            <a:off x="5183188" y="987425"/>
            <a:ext cx="6172200" cy="4873625"/>
          </a:xfrm>
          <a:prstGeom prst="rect">
            <a:avLst/>
          </a:prstGeom>
          <a:noFill/>
          <a:ln>
            <a:noFill/>
          </a:ln>
        </p:spPr>
      </p:sp>
      <p:sp>
        <p:nvSpPr>
          <p:cNvPr id="72" name="Google Shape;72;p1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5" name="Google Shape;15;p99"/>
          <p:cNvSpPr txBox="1"/>
          <p:nvPr/>
        </p:nvSpPr>
        <p:spPr>
          <a:xfrm rot="-5400000">
            <a:off x="10752566" y="2801248"/>
            <a:ext cx="25595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400" u="none" cap="none" strike="noStrike">
                <a:solidFill>
                  <a:schemeClr val="lt1"/>
                </a:solidFill>
                <a:latin typeface="Calibri"/>
                <a:ea typeface="Calibri"/>
                <a:cs typeface="Calibri"/>
                <a:sym typeface="Calibri"/>
              </a:rPr>
              <a:t>Power by @ M@5T3r Geniusjoa</a:t>
            </a:r>
            <a:endParaRPr b="1" sz="1400">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p10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 name="Google Shape;91;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 name="Google Shape;92;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jpg"/><Relationship Id="rId6"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13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3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2.jp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6.jpg"/><Relationship Id="rId7"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3.png"/><Relationship Id="rId6"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4.png"/><Relationship Id="rId6"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5.png"/><Relationship Id="rId6"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4.png"/><Relationship Id="rId6"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3.jpg"/><Relationship Id="rId6"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7.jpg"/><Relationship Id="rId6" Type="http://schemas.openxmlformats.org/officeDocument/2006/relationships/image" Target="../media/image41.png"/><Relationship Id="rId7"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5.png"/><Relationship Id="rId6"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8.png"/><Relationship Id="rId6" Type="http://schemas.openxmlformats.org/officeDocument/2006/relationships/image" Target="../media/image83.png"/><Relationship Id="rId7"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47.png"/><Relationship Id="rId6"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46.png"/><Relationship Id="rId6"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48.png"/><Relationship Id="rId6"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2.png"/><Relationship Id="rId6"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9.png"/><Relationship Id="rId6"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91.png"/><Relationship Id="rId5"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98.png"/><Relationship Id="rId6"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5.png"/><Relationship Id="rId6" Type="http://schemas.openxmlformats.org/officeDocument/2006/relationships/image" Target="../media/image10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1.png"/><Relationship Id="rId6"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1.png"/><Relationship Id="rId6"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6.png"/><Relationship Id="rId6"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9.png"/><Relationship Id="rId6" Type="http://schemas.openxmlformats.org/officeDocument/2006/relationships/image" Target="../media/image112.png"/><Relationship Id="rId7" Type="http://schemas.openxmlformats.org/officeDocument/2006/relationships/image" Target="../media/image85.png"/><Relationship Id="rId8" Type="http://schemas.openxmlformats.org/officeDocument/2006/relationships/image" Target="../media/image10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7.png"/><Relationship Id="rId4" Type="http://schemas.openxmlformats.org/officeDocument/2006/relationships/image" Target="../media/image87.png"/><Relationship Id="rId5" Type="http://schemas.openxmlformats.org/officeDocument/2006/relationships/image" Target="../media/image80.png"/><Relationship Id="rId6" Type="http://schemas.openxmlformats.org/officeDocument/2006/relationships/image" Target="../media/image96.png"/><Relationship Id="rId7"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7.png"/><Relationship Id="rId4" Type="http://schemas.openxmlformats.org/officeDocument/2006/relationships/image" Target="../media/image105.png"/><Relationship Id="rId5"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7.png"/><Relationship Id="rId4" Type="http://schemas.openxmlformats.org/officeDocument/2006/relationships/image" Target="../media/image131.jpg"/><Relationship Id="rId5"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7.png"/><Relationship Id="rId4" Type="http://schemas.openxmlformats.org/officeDocument/2006/relationships/image" Target="../media/image92.png"/><Relationship Id="rId5"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7.png"/><Relationship Id="rId4" Type="http://schemas.openxmlformats.org/officeDocument/2006/relationships/image" Target="../media/image103.png"/><Relationship Id="rId5" Type="http://schemas.openxmlformats.org/officeDocument/2006/relationships/image" Target="../media/image107.png"/><Relationship Id="rId6" Type="http://schemas.openxmlformats.org/officeDocument/2006/relationships/image" Target="../media/image104.png"/><Relationship Id="rId7"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7.png"/><Relationship Id="rId4" Type="http://schemas.openxmlformats.org/officeDocument/2006/relationships/image" Target="../media/image125.png"/><Relationship Id="rId5"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7.png"/><Relationship Id="rId4" Type="http://schemas.openxmlformats.org/officeDocument/2006/relationships/image" Target="../media/image3.png"/><Relationship Id="rId5" Type="http://schemas.openxmlformats.org/officeDocument/2006/relationships/image" Target="../media/image1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png"/><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9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9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123.png"/><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11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127.png"/><Relationship Id="rId4" Type="http://schemas.openxmlformats.org/officeDocument/2006/relationships/image" Target="../media/image1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1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0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124.png"/><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106.png"/><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1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11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128.png"/><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1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11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1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F7FC"/>
            </a:gs>
            <a:gs pos="74000">
              <a:srgbClr val="A9BEE4"/>
            </a:gs>
            <a:gs pos="83000">
              <a:srgbClr val="A9BEE4"/>
            </a:gs>
            <a:gs pos="100000">
              <a:srgbClr val="C5D3ED"/>
            </a:gs>
          </a:gsLst>
          <a:lin ang="5400000" scaled="0"/>
        </a:gradFill>
      </p:bgPr>
    </p:bg>
    <p:spTree>
      <p:nvGrpSpPr>
        <p:cNvPr id="180" name="Shape 180"/>
        <p:cNvGrpSpPr/>
        <p:nvPr/>
      </p:nvGrpSpPr>
      <p:grpSpPr>
        <a:xfrm>
          <a:off x="0" y="0"/>
          <a:ext cx="0" cy="0"/>
          <a:chOff x="0" y="0"/>
          <a:chExt cx="0" cy="0"/>
        </a:xfrm>
      </p:grpSpPr>
      <p:pic>
        <p:nvPicPr>
          <p:cNvPr id="181" name="Google Shape;181;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2" name="Google Shape;182;p1"/>
          <p:cNvSpPr txBox="1"/>
          <p:nvPr/>
        </p:nvSpPr>
        <p:spPr>
          <a:xfrm>
            <a:off x="231666" y="5241882"/>
            <a:ext cx="11728667" cy="1231106"/>
          </a:xfrm>
          <a:prstGeom prst="rect">
            <a:avLst/>
          </a:prstGeom>
          <a:noFill/>
          <a:ln>
            <a:noFill/>
          </a:ln>
        </p:spPr>
        <p:txBody>
          <a:bodyPr anchorCtr="0" anchor="t" bIns="0" lIns="0" spcFirstLastPara="1" rIns="0" wrap="square" tIns="0">
            <a:spAutoFit/>
          </a:bodyPr>
          <a:lstStyle/>
          <a:p>
            <a:pPr indent="0" lvl="0" marL="0" marR="0" rtl="0" algn="r">
              <a:lnSpc>
                <a:spcPct val="109636"/>
              </a:lnSpc>
              <a:spcBef>
                <a:spcPts val="0"/>
              </a:spcBef>
              <a:spcAft>
                <a:spcPts val="0"/>
              </a:spcAft>
              <a:buNone/>
            </a:pPr>
            <a:r>
              <a:rPr lang="es-ES" sz="4400">
                <a:solidFill>
                  <a:srgbClr val="00B050"/>
                </a:solidFill>
                <a:latin typeface="Arial Black"/>
                <a:ea typeface="Arial Black"/>
                <a:cs typeface="Arial Black"/>
                <a:sym typeface="Arial Black"/>
              </a:rPr>
              <a:t>TALLER</a:t>
            </a:r>
            <a:endParaRPr/>
          </a:p>
          <a:p>
            <a:pPr indent="0" lvl="0" marL="0" marR="0" rtl="0" algn="r">
              <a:lnSpc>
                <a:spcPct val="109636"/>
              </a:lnSpc>
              <a:spcBef>
                <a:spcPts val="0"/>
              </a:spcBef>
              <a:spcAft>
                <a:spcPts val="0"/>
              </a:spcAft>
              <a:buNone/>
            </a:pPr>
            <a:r>
              <a:rPr lang="es-ES" sz="4400">
                <a:solidFill>
                  <a:srgbClr val="00B050"/>
                </a:solidFill>
                <a:latin typeface="Arial Black"/>
                <a:ea typeface="Arial Black"/>
                <a:cs typeface="Arial Black"/>
                <a:sym typeface="Arial Black"/>
              </a:rPr>
              <a:t>SEGURIDAD DE LA INFORMACIÓN</a:t>
            </a:r>
            <a:endParaRPr/>
          </a:p>
        </p:txBody>
      </p:sp>
      <p:sp>
        <p:nvSpPr>
          <p:cNvPr id="183" name="Google Shape;183;p1"/>
          <p:cNvSpPr txBox="1"/>
          <p:nvPr/>
        </p:nvSpPr>
        <p:spPr>
          <a:xfrm rot="-5400000">
            <a:off x="10752566" y="2801248"/>
            <a:ext cx="25595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lt1"/>
                </a:solidFill>
                <a:latin typeface="Calibri"/>
                <a:ea typeface="Calibri"/>
                <a:cs typeface="Calibri"/>
                <a:sym typeface="Calibri"/>
              </a:rPr>
              <a:t>Power by @ M@5T3r Geniusjoa</a:t>
            </a:r>
            <a:endParaRPr b="1" sz="14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pic>
        <p:nvPicPr>
          <p:cNvPr id="286" name="Google Shape;286;p10"/>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287" name="Google Shape;287;p10"/>
          <p:cNvSpPr txBox="1"/>
          <p:nvPr/>
        </p:nvSpPr>
        <p:spPr>
          <a:xfrm>
            <a:off x="484299" y="719253"/>
            <a:ext cx="2997300" cy="420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1F497D"/>
                </a:solidFill>
                <a:latin typeface="Arial Black"/>
                <a:ea typeface="Arial Black"/>
                <a:cs typeface="Arial Black"/>
                <a:sym typeface="Arial Black"/>
              </a:rPr>
              <a:t>Identidad: </a:t>
            </a:r>
            <a:endParaRPr sz="2133">
              <a:solidFill>
                <a:srgbClr val="1F497D"/>
              </a:solidFill>
              <a:latin typeface="Arial Black"/>
              <a:ea typeface="Arial Black"/>
              <a:cs typeface="Arial Black"/>
              <a:sym typeface="Arial Black"/>
            </a:endParaRPr>
          </a:p>
        </p:txBody>
      </p:sp>
      <p:pic>
        <p:nvPicPr>
          <p:cNvPr id="288" name="Google Shape;288;p10"/>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289" name="Google Shape;289;p10"/>
          <p:cNvSpPr txBox="1"/>
          <p:nvPr/>
        </p:nvSpPr>
        <p:spPr>
          <a:xfrm>
            <a:off x="202620" y="1412599"/>
            <a:ext cx="8280900" cy="2062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1F497D"/>
                </a:solidFill>
                <a:latin typeface="Arial"/>
                <a:ea typeface="Arial"/>
                <a:cs typeface="Arial"/>
                <a:sym typeface="Arial"/>
              </a:rPr>
              <a:t>Son los rasgos de caracterización del sujeto o a la sociedad frente a los demás.</a:t>
            </a:r>
            <a:endParaRPr>
              <a:solidFill>
                <a:srgbClr val="1F497D"/>
              </a:solidFill>
            </a:endParaRPr>
          </a:p>
          <a:p>
            <a:pPr indent="0" lvl="0" marL="0" marR="0" rtl="0" algn="just">
              <a:spcBef>
                <a:spcPts val="0"/>
              </a:spcBef>
              <a:spcAft>
                <a:spcPts val="0"/>
              </a:spcAft>
              <a:buNone/>
            </a:pPr>
            <a:r>
              <a:t/>
            </a:r>
            <a:endParaRPr sz="2133">
              <a:solidFill>
                <a:srgbClr val="1F497D"/>
              </a:solidFill>
              <a:latin typeface="Arial"/>
              <a:ea typeface="Arial"/>
              <a:cs typeface="Arial"/>
              <a:sym typeface="Arial"/>
            </a:endParaRPr>
          </a:p>
          <a:p>
            <a:pPr indent="0" lvl="0" marL="0" marR="0" rtl="0" algn="just">
              <a:spcBef>
                <a:spcPts val="0"/>
              </a:spcBef>
              <a:spcAft>
                <a:spcPts val="0"/>
              </a:spcAft>
              <a:buNone/>
            </a:pPr>
            <a:r>
              <a:rPr lang="es-ES" sz="2133">
                <a:solidFill>
                  <a:srgbClr val="1F497D"/>
                </a:solidFill>
                <a:latin typeface="Arial"/>
                <a:ea typeface="Arial"/>
                <a:cs typeface="Arial"/>
                <a:sym typeface="Arial"/>
              </a:rPr>
              <a:t>En informática es una cantidad de datos proporcionados en la red, es la identidad online en el ciberespacio, suministrada por una organización o individuo, a través de dispositivos electrónicos. </a:t>
            </a:r>
            <a:endParaRPr sz="2133">
              <a:solidFill>
                <a:srgbClr val="1F497D"/>
              </a:solidFill>
              <a:latin typeface="Arial"/>
              <a:ea typeface="Arial"/>
              <a:cs typeface="Arial"/>
              <a:sym typeface="Arial"/>
            </a:endParaRPr>
          </a:p>
        </p:txBody>
      </p:sp>
      <p:sp>
        <p:nvSpPr>
          <p:cNvPr id="290" name="Google Shape;290;p10"/>
          <p:cNvSpPr txBox="1"/>
          <p:nvPr/>
        </p:nvSpPr>
        <p:spPr>
          <a:xfrm>
            <a:off x="5724391" y="3481303"/>
            <a:ext cx="4833329"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Autenticación: </a:t>
            </a:r>
            <a:r>
              <a:rPr lang="es-ES" sz="1200">
                <a:solidFill>
                  <a:srgbClr val="000000"/>
                </a:solidFill>
                <a:latin typeface="Calibri"/>
                <a:ea typeface="Calibri"/>
                <a:cs typeface="Calibri"/>
                <a:sym typeface="Calibri"/>
              </a:rPr>
              <a:t>: </a:t>
            </a:r>
            <a:endParaRPr sz="1200">
              <a:solidFill>
                <a:srgbClr val="000000"/>
              </a:solidFill>
              <a:latin typeface="Calibri"/>
              <a:ea typeface="Calibri"/>
              <a:cs typeface="Calibri"/>
              <a:sym typeface="Calibri"/>
            </a:endParaRPr>
          </a:p>
        </p:txBody>
      </p:sp>
      <p:sp>
        <p:nvSpPr>
          <p:cNvPr id="291" name="Google Shape;291;p10"/>
          <p:cNvSpPr txBox="1"/>
          <p:nvPr/>
        </p:nvSpPr>
        <p:spPr>
          <a:xfrm>
            <a:off x="2835765" y="354459"/>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Identidad</a:t>
            </a:r>
            <a:endParaRPr sz="2667">
              <a:solidFill>
                <a:srgbClr val="00B050"/>
              </a:solidFill>
              <a:latin typeface="Arial Black"/>
              <a:ea typeface="Arial Black"/>
              <a:cs typeface="Arial Black"/>
              <a:sym typeface="Arial Black"/>
            </a:endParaRPr>
          </a:p>
        </p:txBody>
      </p:sp>
      <p:sp>
        <p:nvSpPr>
          <p:cNvPr id="292" name="Google Shape;292;p10"/>
          <p:cNvSpPr txBox="1"/>
          <p:nvPr/>
        </p:nvSpPr>
        <p:spPr>
          <a:xfrm>
            <a:off x="4343110" y="3951008"/>
            <a:ext cx="7584600" cy="2062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1F497D"/>
                </a:solidFill>
                <a:latin typeface="Arial"/>
                <a:ea typeface="Arial"/>
                <a:cs typeface="Arial"/>
                <a:sym typeface="Arial"/>
              </a:rPr>
              <a:t>Es la propiedad que permite identificarse, permitiendo de esa forma que el usuario tenga acceso a los recursos, demostrando ser quien dice ser. </a:t>
            </a:r>
            <a:endParaRPr>
              <a:solidFill>
                <a:srgbClr val="1F497D"/>
              </a:solidFill>
            </a:endParaRPr>
          </a:p>
          <a:p>
            <a:pPr indent="0" lvl="0" marL="0" marR="0" rtl="0" algn="just">
              <a:spcBef>
                <a:spcPts val="0"/>
              </a:spcBef>
              <a:spcAft>
                <a:spcPts val="0"/>
              </a:spcAft>
              <a:buNone/>
            </a:pPr>
            <a:r>
              <a:rPr lang="es-ES" sz="2133">
                <a:solidFill>
                  <a:srgbClr val="1F497D"/>
                </a:solidFill>
                <a:latin typeface="Arial"/>
                <a:ea typeface="Arial"/>
                <a:cs typeface="Arial"/>
                <a:sym typeface="Arial"/>
              </a:rPr>
              <a:t>Este proceso se puede llevar a cabo, a través de usuario y contraseña, huella digital, por voz, escaneo facial, de retina, entre otros. </a:t>
            </a:r>
            <a:endParaRPr sz="2133">
              <a:solidFill>
                <a:srgbClr val="1F497D"/>
              </a:solidFill>
              <a:latin typeface="Calibri"/>
              <a:ea typeface="Calibri"/>
              <a:cs typeface="Calibri"/>
              <a:sym typeface="Calibri"/>
            </a:endParaRPr>
          </a:p>
        </p:txBody>
      </p:sp>
      <p:pic>
        <p:nvPicPr>
          <p:cNvPr id="293" name="Google Shape;293;p10"/>
          <p:cNvPicPr preferRelativeResize="0"/>
          <p:nvPr/>
        </p:nvPicPr>
        <p:blipFill rotWithShape="1">
          <a:blip r:embed="rId5">
            <a:alphaModFix/>
          </a:blip>
          <a:srcRect b="0" l="0" r="0" t="0"/>
          <a:stretch/>
        </p:blipFill>
        <p:spPr>
          <a:xfrm>
            <a:off x="8824535" y="1269907"/>
            <a:ext cx="3140565" cy="2032463"/>
          </a:xfrm>
          <a:prstGeom prst="rect">
            <a:avLst/>
          </a:prstGeom>
          <a:noFill/>
          <a:ln>
            <a:noFill/>
          </a:ln>
        </p:spPr>
      </p:pic>
      <p:pic>
        <p:nvPicPr>
          <p:cNvPr id="294" name="Google Shape;294;p10"/>
          <p:cNvPicPr preferRelativeResize="0"/>
          <p:nvPr/>
        </p:nvPicPr>
        <p:blipFill rotWithShape="1">
          <a:blip r:embed="rId6">
            <a:alphaModFix/>
          </a:blip>
          <a:srcRect b="0" l="0" r="0" t="0"/>
          <a:stretch/>
        </p:blipFill>
        <p:spPr>
          <a:xfrm>
            <a:off x="216042" y="3838923"/>
            <a:ext cx="3810000" cy="2369708"/>
          </a:xfrm>
          <a:prstGeom prst="rect">
            <a:avLst/>
          </a:prstGeom>
          <a:noFill/>
          <a:ln>
            <a:noFill/>
          </a:ln>
        </p:spPr>
      </p:pic>
      <p:sp>
        <p:nvSpPr>
          <p:cNvPr id="295" name="Google Shape;295;p10"/>
          <p:cNvSpPr txBox="1"/>
          <p:nvPr/>
        </p:nvSpPr>
        <p:spPr>
          <a:xfrm>
            <a:off x="5788912" y="6038522"/>
            <a:ext cx="6071100" cy="74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a:ea typeface="Arial"/>
                <a:cs typeface="Arial"/>
                <a:sym typeface="Arial"/>
              </a:rPr>
              <a:t>EL USUARIO Y CONTRASEÑA SON DE USO:</a:t>
            </a:r>
            <a:endParaRPr>
              <a:solidFill>
                <a:srgbClr val="1F497D"/>
              </a:solidFill>
            </a:endParaRPr>
          </a:p>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“PERSONAL E INSTRAFERIBLES” </a:t>
            </a:r>
            <a:r>
              <a:rPr lang="es-ES" sz="1200">
                <a:solidFill>
                  <a:srgbClr val="1F497D"/>
                </a:solidFill>
                <a:latin typeface="Calibri"/>
                <a:ea typeface="Calibri"/>
                <a:cs typeface="Calibri"/>
                <a:sym typeface="Calibri"/>
              </a:rPr>
              <a:t>: </a:t>
            </a:r>
            <a:endParaRPr sz="1200">
              <a:solidFill>
                <a:srgbClr val="1F497D"/>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g1f09ea21b0b_0_12"/>
          <p:cNvSpPr/>
          <p:nvPr/>
        </p:nvSpPr>
        <p:spPr>
          <a:xfrm>
            <a:off x="0" y="0"/>
            <a:ext cx="12209100" cy="9801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43" name="Google Shape;1343;g1f09ea21b0b_0_12"/>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lang="es-ES" sz="3300">
                <a:solidFill>
                  <a:srgbClr val="00B050"/>
                </a:solidFill>
                <a:latin typeface="Montserrat"/>
                <a:ea typeface="Montserrat"/>
                <a:cs typeface="Montserrat"/>
                <a:sym typeface="Montserrat"/>
              </a:rPr>
              <a:t>Activos de </a:t>
            </a:r>
            <a:r>
              <a:rPr b="1" lang="es-ES" sz="3300">
                <a:solidFill>
                  <a:srgbClr val="00B050"/>
                </a:solidFill>
                <a:latin typeface="Montserrat"/>
                <a:ea typeface="Montserrat"/>
                <a:cs typeface="Montserrat"/>
                <a:sym typeface="Montserrat"/>
              </a:rPr>
              <a:t>Información</a:t>
            </a:r>
            <a:endParaRPr/>
          </a:p>
        </p:txBody>
      </p:sp>
      <p:sp>
        <p:nvSpPr>
          <p:cNvPr id="1344" name="Google Shape;1344;g1f09ea21b0b_0_12"/>
          <p:cNvSpPr/>
          <p:nvPr/>
        </p:nvSpPr>
        <p:spPr>
          <a:xfrm>
            <a:off x="386250" y="2128176"/>
            <a:ext cx="7086600" cy="3322800"/>
          </a:xfrm>
          <a:prstGeom prst="rect">
            <a:avLst/>
          </a:prstGeom>
          <a:solidFill>
            <a:schemeClr val="lt1"/>
          </a:solid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s-ES" sz="2200">
                <a:solidFill>
                  <a:srgbClr val="131938"/>
                </a:solidFill>
                <a:latin typeface="Calibri"/>
                <a:ea typeface="Calibri"/>
                <a:cs typeface="Calibri"/>
                <a:sym typeface="Calibri"/>
              </a:rPr>
              <a:t>Activo: </a:t>
            </a:r>
            <a:r>
              <a:rPr lang="es-ES" sz="2200">
                <a:solidFill>
                  <a:srgbClr val="131938"/>
                </a:solidFill>
                <a:latin typeface="Calibri"/>
                <a:ea typeface="Calibri"/>
                <a:cs typeface="Calibri"/>
                <a:sym typeface="Calibri"/>
              </a:rPr>
              <a:t>cualquier elemento que tenga valor para la organización</a:t>
            </a:r>
            <a:endParaRPr sz="2200">
              <a:solidFill>
                <a:srgbClr val="131938"/>
              </a:solidFill>
              <a:latin typeface="Calibri"/>
              <a:ea typeface="Calibri"/>
              <a:cs typeface="Calibri"/>
              <a:sym typeface="Calibri"/>
            </a:endParaRPr>
          </a:p>
          <a:p>
            <a:pPr indent="0" lvl="0" marL="749300" rtl="0" algn="just">
              <a:lnSpc>
                <a:spcPct val="115000"/>
              </a:lnSpc>
              <a:spcBef>
                <a:spcPts val="0"/>
              </a:spcBef>
              <a:spcAft>
                <a:spcPts val="0"/>
              </a:spcAft>
              <a:buClr>
                <a:schemeClr val="dk1"/>
              </a:buClr>
              <a:buSzPts val="1100"/>
              <a:buFont typeface="Arial"/>
              <a:buNone/>
            </a:pPr>
            <a:r>
              <a:rPr lang="es-ES" sz="2200">
                <a:solidFill>
                  <a:schemeClr val="dk1"/>
                </a:solidFill>
                <a:latin typeface="Calibri"/>
                <a:ea typeface="Calibri"/>
                <a:cs typeface="Calibri"/>
                <a:sym typeface="Calibri"/>
              </a:rPr>
              <a:t>La información es el objeto de mayor valor para las empresas</a:t>
            </a:r>
            <a:endParaRPr sz="2200">
              <a:solidFill>
                <a:schemeClr val="dk1"/>
              </a:solidFill>
              <a:latin typeface="Calibri"/>
              <a:ea typeface="Calibri"/>
              <a:cs typeface="Calibri"/>
              <a:sym typeface="Calibri"/>
            </a:endParaRPr>
          </a:p>
          <a:p>
            <a:pPr indent="0" lvl="0" marL="749300" rtl="0" algn="just">
              <a:lnSpc>
                <a:spcPct val="115000"/>
              </a:lnSpc>
              <a:spcBef>
                <a:spcPts val="0"/>
              </a:spcBef>
              <a:spcAft>
                <a:spcPts val="0"/>
              </a:spcAft>
              <a:buClr>
                <a:schemeClr val="dk1"/>
              </a:buClr>
              <a:buSzPts val="1100"/>
              <a:buFont typeface="Arial"/>
              <a:buNone/>
            </a:pPr>
            <a:r>
              <a:rPr lang="es-ES" sz="2200">
                <a:solidFill>
                  <a:schemeClr val="dk1"/>
                </a:solidFill>
                <a:latin typeface="Calibri"/>
                <a:ea typeface="Calibri"/>
                <a:cs typeface="Calibri"/>
                <a:sym typeface="Calibri"/>
              </a:rPr>
              <a:t>Debe ser </a:t>
            </a:r>
            <a:r>
              <a:rPr lang="es-ES" sz="2200" u="sng">
                <a:solidFill>
                  <a:schemeClr val="dk1"/>
                </a:solidFill>
                <a:latin typeface="Calibri"/>
                <a:ea typeface="Calibri"/>
                <a:cs typeface="Calibri"/>
                <a:sym typeface="Calibri"/>
              </a:rPr>
              <a:t>debidamente</a:t>
            </a:r>
            <a:r>
              <a:rPr lang="es-ES" sz="2200">
                <a:solidFill>
                  <a:schemeClr val="dk1"/>
                </a:solidFill>
                <a:latin typeface="Calibri"/>
                <a:ea typeface="Calibri"/>
                <a:cs typeface="Calibri"/>
                <a:sym typeface="Calibri"/>
              </a:rPr>
              <a:t> protegida de una amplia gama de amenazas, a fin de garantizar la </a:t>
            </a:r>
            <a:r>
              <a:rPr lang="es-ES" sz="2200" u="sng">
                <a:solidFill>
                  <a:schemeClr val="dk1"/>
                </a:solidFill>
                <a:latin typeface="Calibri"/>
                <a:ea typeface="Calibri"/>
                <a:cs typeface="Calibri"/>
                <a:sym typeface="Calibri"/>
              </a:rPr>
              <a:t>continuidad</a:t>
            </a:r>
            <a:r>
              <a:rPr lang="es-ES" sz="2200">
                <a:solidFill>
                  <a:schemeClr val="dk1"/>
                </a:solidFill>
                <a:latin typeface="Calibri"/>
                <a:ea typeface="Calibri"/>
                <a:cs typeface="Calibri"/>
                <a:sym typeface="Calibri"/>
              </a:rPr>
              <a:t> del negocio, </a:t>
            </a:r>
            <a:r>
              <a:rPr lang="es-ES" sz="2200" u="sng">
                <a:solidFill>
                  <a:schemeClr val="dk1"/>
                </a:solidFill>
                <a:latin typeface="Calibri"/>
                <a:ea typeface="Calibri"/>
                <a:cs typeface="Calibri"/>
                <a:sym typeface="Calibri"/>
              </a:rPr>
              <a:t>minimizar</a:t>
            </a:r>
            <a:r>
              <a:rPr lang="es-ES" sz="2200">
                <a:solidFill>
                  <a:schemeClr val="dk1"/>
                </a:solidFill>
                <a:latin typeface="Calibri"/>
                <a:ea typeface="Calibri"/>
                <a:cs typeface="Calibri"/>
                <a:sym typeface="Calibri"/>
              </a:rPr>
              <a:t> el daño al mismo y </a:t>
            </a:r>
            <a:r>
              <a:rPr lang="es-ES" sz="2200" u="sng">
                <a:solidFill>
                  <a:schemeClr val="dk1"/>
                </a:solidFill>
                <a:latin typeface="Calibri"/>
                <a:ea typeface="Calibri"/>
                <a:cs typeface="Calibri"/>
                <a:sym typeface="Calibri"/>
              </a:rPr>
              <a:t>maximizar </a:t>
            </a:r>
            <a:r>
              <a:rPr lang="es-ES" sz="2200">
                <a:solidFill>
                  <a:schemeClr val="dk1"/>
                </a:solidFill>
                <a:latin typeface="Calibri"/>
                <a:ea typeface="Calibri"/>
                <a:cs typeface="Calibri"/>
                <a:sym typeface="Calibri"/>
              </a:rPr>
              <a:t>el retorno sobre las inversiones y las oportunidades.</a:t>
            </a:r>
            <a:endParaRPr sz="22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pic>
        <p:nvPicPr>
          <p:cNvPr id="1345" name="Google Shape;1345;g1f09ea21b0b_0_12"/>
          <p:cNvPicPr preferRelativeResize="0"/>
          <p:nvPr/>
        </p:nvPicPr>
        <p:blipFill>
          <a:blip r:embed="rId3">
            <a:alphaModFix/>
          </a:blip>
          <a:stretch>
            <a:fillRect/>
          </a:stretch>
        </p:blipFill>
        <p:spPr>
          <a:xfrm>
            <a:off x="7625275" y="1889250"/>
            <a:ext cx="4343400" cy="4223921"/>
          </a:xfrm>
          <a:prstGeom prst="rect">
            <a:avLst/>
          </a:prstGeom>
          <a:noFill/>
          <a:ln>
            <a:noFill/>
          </a:ln>
        </p:spPr>
      </p:pic>
      <p:sp>
        <p:nvSpPr>
          <p:cNvPr id="1346" name="Google Shape;1346;g1f09ea21b0b_0_12"/>
          <p:cNvSpPr/>
          <p:nvPr/>
        </p:nvSpPr>
        <p:spPr>
          <a:xfrm>
            <a:off x="5020000" y="1134526"/>
            <a:ext cx="7086600" cy="600300"/>
          </a:xfrm>
          <a:prstGeom prst="rect">
            <a:avLst/>
          </a:prstGeom>
          <a:solidFill>
            <a:schemeClr val="lt1"/>
          </a:solid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b="1" lang="es-ES" sz="2200">
                <a:solidFill>
                  <a:srgbClr val="131938"/>
                </a:solidFill>
                <a:latin typeface="Calibri"/>
                <a:ea typeface="Calibri"/>
                <a:cs typeface="Calibri"/>
                <a:sym typeface="Calibri"/>
              </a:rPr>
              <a:t>La Información como Activo Estratégico de la Organización</a:t>
            </a:r>
            <a:endParaRPr sz="2200">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Tree>
  </p:cSld>
  <p:clrMapOvr>
    <a:masterClrMapping/>
  </p:clrMapOvr>
  <p:transition spd="slow">
    <p:push/>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g1f09ea21b0b_0_23"/>
          <p:cNvSpPr/>
          <p:nvPr/>
        </p:nvSpPr>
        <p:spPr>
          <a:xfrm>
            <a:off x="0" y="0"/>
            <a:ext cx="12209100" cy="9801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2" name="Google Shape;1352;g1f09ea21b0b_0_23"/>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lang="es-ES" sz="3300">
                <a:solidFill>
                  <a:srgbClr val="00B050"/>
                </a:solidFill>
                <a:latin typeface="Montserrat"/>
                <a:ea typeface="Montserrat"/>
                <a:cs typeface="Montserrat"/>
                <a:sym typeface="Montserrat"/>
              </a:rPr>
              <a:t>Activos de Información</a:t>
            </a:r>
            <a:endParaRPr/>
          </a:p>
        </p:txBody>
      </p:sp>
      <p:sp>
        <p:nvSpPr>
          <p:cNvPr id="1353" name="Google Shape;1353;g1f09ea21b0b_0_23"/>
          <p:cNvSpPr/>
          <p:nvPr/>
        </p:nvSpPr>
        <p:spPr>
          <a:xfrm>
            <a:off x="386250" y="2128175"/>
            <a:ext cx="7086600" cy="2696100"/>
          </a:xfrm>
          <a:prstGeom prst="rect">
            <a:avLst/>
          </a:prstGeom>
          <a:solidFill>
            <a:schemeClr val="lt1"/>
          </a:solid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s-ES" sz="2950">
                <a:solidFill>
                  <a:srgbClr val="131938"/>
                </a:solidFill>
                <a:latin typeface="Calibri"/>
                <a:ea typeface="Calibri"/>
                <a:cs typeface="Calibri"/>
                <a:sym typeface="Calibri"/>
              </a:rPr>
              <a:t>Para la reflexión:</a:t>
            </a:r>
            <a:endParaRPr sz="2950">
              <a:solidFill>
                <a:srgbClr val="131938"/>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•¿Sabe usted quién pueda acceder a su información?</a:t>
            </a:r>
            <a:endParaRPr sz="2000">
              <a:solidFill>
                <a:schemeClr val="dk1"/>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•¿Está guardada de forma suficientemente segura para que personas no autorizadas no la accedan?</a:t>
            </a:r>
            <a:endParaRPr sz="2000">
              <a:solidFill>
                <a:schemeClr val="dk1"/>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•¿El envío y custodia de información confidencial se realiza de forma segura y  los medios por los cuáles transita son controlados, conocidos y seguros?</a:t>
            </a:r>
            <a:endParaRPr b="1" sz="2200">
              <a:solidFill>
                <a:srgbClr val="13193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pic>
        <p:nvPicPr>
          <p:cNvPr id="1354" name="Google Shape;1354;g1f09ea21b0b_0_23"/>
          <p:cNvPicPr preferRelativeResize="0"/>
          <p:nvPr/>
        </p:nvPicPr>
        <p:blipFill>
          <a:blip r:embed="rId3">
            <a:alphaModFix/>
          </a:blip>
          <a:stretch>
            <a:fillRect/>
          </a:stretch>
        </p:blipFill>
        <p:spPr>
          <a:xfrm>
            <a:off x="7625275" y="1889250"/>
            <a:ext cx="4343400" cy="4223921"/>
          </a:xfrm>
          <a:prstGeom prst="rect">
            <a:avLst/>
          </a:prstGeom>
          <a:noFill/>
          <a:ln>
            <a:noFill/>
          </a:ln>
        </p:spPr>
      </p:pic>
      <p:sp>
        <p:nvSpPr>
          <p:cNvPr id="1355" name="Google Shape;1355;g1f09ea21b0b_0_23"/>
          <p:cNvSpPr/>
          <p:nvPr/>
        </p:nvSpPr>
        <p:spPr>
          <a:xfrm>
            <a:off x="5020000" y="1134526"/>
            <a:ext cx="7086600" cy="600300"/>
          </a:xfrm>
          <a:prstGeom prst="rect">
            <a:avLst/>
          </a:prstGeom>
          <a:solidFill>
            <a:schemeClr val="lt1"/>
          </a:solid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b="1" lang="es-ES" sz="2200">
                <a:solidFill>
                  <a:srgbClr val="131938"/>
                </a:solidFill>
                <a:latin typeface="Calibri"/>
                <a:ea typeface="Calibri"/>
                <a:cs typeface="Calibri"/>
                <a:sym typeface="Calibri"/>
              </a:rPr>
              <a:t>Protección de los Activos</a:t>
            </a:r>
            <a:endParaRPr sz="22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Tree>
  </p:cSld>
  <p:clrMapOvr>
    <a:masterClrMapping/>
  </p:clrMapOvr>
  <p:transition spd="slow">
    <p:push/>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g1f09ea21b0b_0_32"/>
          <p:cNvSpPr/>
          <p:nvPr/>
        </p:nvSpPr>
        <p:spPr>
          <a:xfrm>
            <a:off x="0" y="0"/>
            <a:ext cx="12209100" cy="9801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1" name="Google Shape;1361;g1f09ea21b0b_0_32"/>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lang="es-ES" sz="3300">
                <a:solidFill>
                  <a:srgbClr val="00B050"/>
                </a:solidFill>
                <a:latin typeface="Montserrat"/>
                <a:ea typeface="Montserrat"/>
                <a:cs typeface="Montserrat"/>
                <a:sym typeface="Montserrat"/>
              </a:rPr>
              <a:t>Activos de Información</a:t>
            </a:r>
            <a:endParaRPr/>
          </a:p>
        </p:txBody>
      </p:sp>
      <p:sp>
        <p:nvSpPr>
          <p:cNvPr id="1362" name="Google Shape;1362;g1f09ea21b0b_0_32"/>
          <p:cNvSpPr/>
          <p:nvPr/>
        </p:nvSpPr>
        <p:spPr>
          <a:xfrm>
            <a:off x="493975" y="1889250"/>
            <a:ext cx="5590200" cy="4673100"/>
          </a:xfrm>
          <a:prstGeom prst="rect">
            <a:avLst/>
          </a:prstGeom>
          <a:solidFill>
            <a:schemeClr val="lt1"/>
          </a:solid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s-ES" sz="2950">
                <a:solidFill>
                  <a:srgbClr val="131938"/>
                </a:solidFill>
                <a:latin typeface="Calibri"/>
                <a:ea typeface="Calibri"/>
                <a:cs typeface="Calibri"/>
                <a:sym typeface="Calibri"/>
              </a:rPr>
              <a:t>Riesgos Internos</a:t>
            </a:r>
            <a:r>
              <a:rPr b="1" lang="es-ES" sz="2950">
                <a:solidFill>
                  <a:srgbClr val="131938"/>
                </a:solidFill>
                <a:latin typeface="Calibri"/>
                <a:ea typeface="Calibri"/>
                <a:cs typeface="Calibri"/>
                <a:sym typeface="Calibri"/>
              </a:rPr>
              <a:t>:</a:t>
            </a:r>
            <a:endParaRPr b="1" sz="2950">
              <a:solidFill>
                <a:srgbClr val="131938"/>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El 70% de las violaciones de seguridad son internas:</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 Virus.</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 Fraudes.</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Falta de confidencialidad en el manejo de la Información:</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*Revelación de información.</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*Sabotaje.</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*Uso sin autorización.</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*Alteración de los datos.</a:t>
            </a:r>
            <a:endParaRPr sz="2600">
              <a:solidFill>
                <a:schemeClr val="dk1"/>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
        <p:nvSpPr>
          <p:cNvPr id="1363" name="Google Shape;1363;g1f09ea21b0b_0_32"/>
          <p:cNvSpPr/>
          <p:nvPr/>
        </p:nvSpPr>
        <p:spPr>
          <a:xfrm>
            <a:off x="5020000" y="1134526"/>
            <a:ext cx="7086600" cy="600300"/>
          </a:xfrm>
          <a:prstGeom prst="rect">
            <a:avLst/>
          </a:prstGeom>
          <a:solidFill>
            <a:schemeClr val="lt1"/>
          </a:solid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b="1" lang="es-ES" sz="2200">
                <a:solidFill>
                  <a:srgbClr val="131938"/>
                </a:solidFill>
                <a:latin typeface="Calibri"/>
                <a:ea typeface="Calibri"/>
                <a:cs typeface="Calibri"/>
                <a:sym typeface="Calibri"/>
              </a:rPr>
              <a:t>Riesgos a los que está Expuesta La Información</a:t>
            </a:r>
            <a:endParaRPr sz="22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
        <p:nvSpPr>
          <p:cNvPr id="1364" name="Google Shape;1364;g1f09ea21b0b_0_32"/>
          <p:cNvSpPr/>
          <p:nvPr/>
        </p:nvSpPr>
        <p:spPr>
          <a:xfrm>
            <a:off x="6084175" y="1889250"/>
            <a:ext cx="5939700" cy="2696100"/>
          </a:xfrm>
          <a:prstGeom prst="rect">
            <a:avLst/>
          </a:prstGeom>
          <a:solidFill>
            <a:schemeClr val="lt1"/>
          </a:solid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s-ES" sz="2950">
                <a:solidFill>
                  <a:srgbClr val="131938"/>
                </a:solidFill>
                <a:latin typeface="Calibri"/>
                <a:ea typeface="Calibri"/>
                <a:cs typeface="Calibri"/>
                <a:sym typeface="Calibri"/>
              </a:rPr>
              <a:t>Riesgos externos:</a:t>
            </a:r>
            <a:endParaRPr b="1" sz="2950">
              <a:solidFill>
                <a:srgbClr val="131938"/>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 Ataques de Ciberdelincuentes.</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 Spamming.</a:t>
            </a:r>
            <a:endParaRPr sz="26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rPr lang="es-ES" sz="2600">
                <a:solidFill>
                  <a:schemeClr val="dk1"/>
                </a:solidFill>
                <a:latin typeface="Calibri"/>
                <a:ea typeface="Calibri"/>
                <a:cs typeface="Calibri"/>
                <a:sym typeface="Calibri"/>
              </a:rPr>
              <a:t>* Phishing.</a:t>
            </a:r>
            <a:endParaRPr sz="2600">
              <a:solidFill>
                <a:schemeClr val="dk1"/>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Tree>
  </p:cSld>
  <p:clrMapOvr>
    <a:masterClrMapping/>
  </p:clrMapOvr>
  <p:transition spd="slow">
    <p:push/>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g1f09ea21b0b_0_42"/>
          <p:cNvSpPr/>
          <p:nvPr/>
        </p:nvSpPr>
        <p:spPr>
          <a:xfrm>
            <a:off x="0" y="0"/>
            <a:ext cx="12209100" cy="9801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70" name="Google Shape;1370;g1f09ea21b0b_0_42"/>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lang="es-ES" sz="3300">
                <a:solidFill>
                  <a:srgbClr val="00B050"/>
                </a:solidFill>
                <a:latin typeface="Montserrat"/>
                <a:ea typeface="Montserrat"/>
                <a:cs typeface="Montserrat"/>
                <a:sym typeface="Montserrat"/>
              </a:rPr>
              <a:t>Activos de Información</a:t>
            </a:r>
            <a:endParaRPr/>
          </a:p>
        </p:txBody>
      </p:sp>
      <p:sp>
        <p:nvSpPr>
          <p:cNvPr id="1371" name="Google Shape;1371;g1f09ea21b0b_0_42"/>
          <p:cNvSpPr/>
          <p:nvPr/>
        </p:nvSpPr>
        <p:spPr>
          <a:xfrm>
            <a:off x="493975" y="1889250"/>
            <a:ext cx="11330100" cy="4673100"/>
          </a:xfrm>
          <a:prstGeom prst="rect">
            <a:avLst/>
          </a:prstGeom>
          <a:solidFill>
            <a:schemeClr val="lt1"/>
          </a:solidFill>
          <a:ln>
            <a:noFill/>
          </a:ln>
        </p:spPr>
        <p:txBody>
          <a:bodyPr anchorCtr="0" anchor="t" bIns="45700" lIns="91425" spcFirstLastPara="1" rIns="91425" wrap="square" tIns="45700">
            <a:noAutofit/>
          </a:bodyPr>
          <a:lstStyle/>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•Velar por el adecuado almacenamiento de la información.</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•Hacer copias de seguridad de la información que se considere necesaria. Mantener un adecuado control de que los respaldos se puedan recuperar.</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•Reportar incidentes de seguridad que se presenten en su equipo, o que sea percibido en la información usada en las labores diarias.</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•Conocer y cumplir las Políticas, Normas, Procedimientos y Estándares definidos por la institución.</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•Hacer uso racional de los recursos de información provistos por la Institución.</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just">
              <a:lnSpc>
                <a:spcPct val="80000"/>
              </a:lnSpc>
              <a:spcBef>
                <a:spcPts val="0"/>
              </a:spcBef>
              <a:spcAft>
                <a:spcPts val="0"/>
              </a:spcAft>
              <a:buClr>
                <a:schemeClr val="dk1"/>
              </a:buClr>
              <a:buSzPts val="1100"/>
              <a:buFont typeface="Arial"/>
              <a:buNone/>
            </a:pPr>
            <a:r>
              <a:rPr lang="es-ES" sz="2000">
                <a:solidFill>
                  <a:schemeClr val="dk1"/>
                </a:solidFill>
                <a:latin typeface="Calibri"/>
                <a:ea typeface="Calibri"/>
                <a:cs typeface="Calibri"/>
                <a:sym typeface="Calibri"/>
              </a:rPr>
              <a:t>•Mantener en forma organizada la información existente en el computador y los documentación física a su cargo.</a:t>
            </a:r>
            <a:endParaRPr sz="2000">
              <a:solidFill>
                <a:schemeClr val="dk1"/>
              </a:solidFill>
              <a:latin typeface="Calibri"/>
              <a:ea typeface="Calibri"/>
              <a:cs typeface="Calibri"/>
              <a:sym typeface="Calibri"/>
            </a:endParaRPr>
          </a:p>
          <a:p>
            <a:pPr indent="0" lvl="0" marL="0" rtl="0" algn="ctr">
              <a:lnSpc>
                <a:spcPct val="80000"/>
              </a:lnSpc>
              <a:spcBef>
                <a:spcPts val="0"/>
              </a:spcBef>
              <a:spcAft>
                <a:spcPts val="0"/>
              </a:spcAft>
              <a:buClr>
                <a:schemeClr val="dk1"/>
              </a:buClr>
              <a:buSzPts val="1100"/>
              <a:buFont typeface="Arial"/>
              <a:buNone/>
            </a:pPr>
            <a:r>
              <a:t/>
            </a:r>
            <a:endParaRPr b="1" sz="2950">
              <a:solidFill>
                <a:srgbClr val="131938"/>
              </a:solidFill>
              <a:latin typeface="Calibri"/>
              <a:ea typeface="Calibri"/>
              <a:cs typeface="Calibri"/>
              <a:sym typeface="Calibri"/>
            </a:endParaRPr>
          </a:p>
          <a:p>
            <a:pPr indent="0" lvl="0" marL="12700" rtl="0" algn="just">
              <a:lnSpc>
                <a:spcPct val="115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
        <p:nvSpPr>
          <p:cNvPr id="1372" name="Google Shape;1372;g1f09ea21b0b_0_42"/>
          <p:cNvSpPr/>
          <p:nvPr/>
        </p:nvSpPr>
        <p:spPr>
          <a:xfrm>
            <a:off x="5020000" y="1134526"/>
            <a:ext cx="7086600" cy="600300"/>
          </a:xfrm>
          <a:prstGeom prst="rect">
            <a:avLst/>
          </a:prstGeom>
          <a:solidFill>
            <a:schemeClr val="lt1"/>
          </a:solidFill>
          <a:ln>
            <a:noFill/>
          </a:ln>
        </p:spPr>
        <p:txBody>
          <a:bodyPr anchorCtr="0" anchor="t" bIns="45700" lIns="91425" spcFirstLastPara="1" rIns="91425" wrap="square" tIns="45700">
            <a:noAutofit/>
          </a:bodyPr>
          <a:lstStyle/>
          <a:p>
            <a:pPr indent="0" lvl="0" marL="0" rtl="0" algn="r">
              <a:lnSpc>
                <a:spcPct val="115000"/>
              </a:lnSpc>
              <a:spcBef>
                <a:spcPts val="0"/>
              </a:spcBef>
              <a:spcAft>
                <a:spcPts val="0"/>
              </a:spcAft>
              <a:buClr>
                <a:schemeClr val="dk1"/>
              </a:buClr>
              <a:buSzPts val="1100"/>
              <a:buFont typeface="Arial"/>
              <a:buNone/>
            </a:pPr>
            <a:r>
              <a:rPr b="1" lang="es-ES" sz="2200">
                <a:solidFill>
                  <a:srgbClr val="131938"/>
                </a:solidFill>
                <a:latin typeface="Calibri"/>
                <a:ea typeface="Calibri"/>
                <a:cs typeface="Calibri"/>
                <a:sym typeface="Calibri"/>
              </a:rPr>
              <a:t>Riesgos a los que está Expuesta La Información</a:t>
            </a:r>
            <a:endParaRPr sz="22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t/>
            </a:r>
            <a:endParaRPr sz="2000">
              <a:latin typeface="Calibri"/>
              <a:ea typeface="Calibri"/>
              <a:cs typeface="Calibri"/>
              <a:sym typeface="Calibri"/>
            </a:endParaRPr>
          </a:p>
        </p:txBody>
      </p:sp>
    </p:spTree>
  </p:cSld>
  <p:clrMapOvr>
    <a:masterClrMapping/>
  </p:clrMapOvr>
  <p:transition spd="slow">
    <p:push/>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1376" name="Shape 1376"/>
        <p:cNvGrpSpPr/>
        <p:nvPr/>
      </p:nvGrpSpPr>
      <p:grpSpPr>
        <a:xfrm>
          <a:off x="0" y="0"/>
          <a:ext cx="0" cy="0"/>
          <a:chOff x="0" y="0"/>
          <a:chExt cx="0" cy="0"/>
        </a:xfrm>
      </p:grpSpPr>
      <p:pic>
        <p:nvPicPr>
          <p:cNvPr id="1377" name="Google Shape;1377;p98"/>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1378" name="Google Shape;1378;p98"/>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
        <p:nvSpPr>
          <p:cNvPr id="1379" name="Google Shape;1379;p98"/>
          <p:cNvSpPr txBox="1"/>
          <p:nvPr/>
        </p:nvSpPr>
        <p:spPr>
          <a:xfrm>
            <a:off x="519289" y="2768600"/>
            <a:ext cx="11418711"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6400">
                <a:solidFill>
                  <a:srgbClr val="00B050"/>
                </a:solidFill>
                <a:latin typeface="Arial Black"/>
                <a:ea typeface="Arial Black"/>
                <a:cs typeface="Arial Black"/>
                <a:sym typeface="Arial Black"/>
              </a:rPr>
              <a:t>DUDAS Y PREGUNTAS </a:t>
            </a:r>
            <a:endParaRPr sz="6400">
              <a:solidFill>
                <a:srgbClr val="00B050"/>
              </a:solidFill>
              <a:latin typeface="Arial Black"/>
              <a:ea typeface="Arial Black"/>
              <a:cs typeface="Arial Black"/>
              <a:sym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pic>
        <p:nvPicPr>
          <p:cNvPr id="300" name="Google Shape;300;p11"/>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301" name="Google Shape;301;p11"/>
          <p:cNvSpPr txBox="1"/>
          <p:nvPr/>
        </p:nvSpPr>
        <p:spPr>
          <a:xfrm>
            <a:off x="890699" y="254000"/>
            <a:ext cx="9144000" cy="502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667">
                <a:solidFill>
                  <a:srgbClr val="1F497D"/>
                </a:solidFill>
                <a:latin typeface="Arial Black"/>
                <a:ea typeface="Arial Black"/>
                <a:cs typeface="Arial Black"/>
                <a:sym typeface="Arial Black"/>
              </a:rPr>
              <a:t>Política de Contraseñas </a:t>
            </a:r>
            <a:endParaRPr sz="2667">
              <a:solidFill>
                <a:srgbClr val="1F497D"/>
              </a:solidFill>
              <a:latin typeface="Arial Black"/>
              <a:ea typeface="Arial Black"/>
              <a:cs typeface="Arial Black"/>
              <a:sym typeface="Arial Black"/>
            </a:endParaRPr>
          </a:p>
        </p:txBody>
      </p:sp>
      <p:sp>
        <p:nvSpPr>
          <p:cNvPr id="302" name="Google Shape;302;p11"/>
          <p:cNvSpPr txBox="1"/>
          <p:nvPr/>
        </p:nvSpPr>
        <p:spPr>
          <a:xfrm>
            <a:off x="1262104" y="797036"/>
            <a:ext cx="6119701"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000000"/>
                </a:solidFill>
                <a:latin typeface="Arial Black"/>
                <a:ea typeface="Arial Black"/>
                <a:cs typeface="Arial Black"/>
                <a:sym typeface="Arial Black"/>
              </a:rPr>
              <a:t>Política de contraseñas de la empresa</a:t>
            </a:r>
            <a:r>
              <a:rPr lang="es-ES" sz="2133">
                <a:solidFill>
                  <a:srgbClr val="FFFFFF"/>
                </a:solidFill>
                <a:latin typeface="Arial Black"/>
                <a:ea typeface="Arial Black"/>
                <a:cs typeface="Arial Black"/>
                <a:sym typeface="Arial Black"/>
              </a:rPr>
              <a:t>:  </a:t>
            </a:r>
            <a:endParaRPr sz="2133">
              <a:solidFill>
                <a:srgbClr val="FFFFFF"/>
              </a:solidFill>
              <a:latin typeface="Arial Black"/>
              <a:ea typeface="Arial Black"/>
              <a:cs typeface="Arial Black"/>
              <a:sym typeface="Arial Black"/>
            </a:endParaRPr>
          </a:p>
        </p:txBody>
      </p:sp>
      <p:sp>
        <p:nvSpPr>
          <p:cNvPr id="303" name="Google Shape;303;p11"/>
          <p:cNvSpPr txBox="1"/>
          <p:nvPr/>
        </p:nvSpPr>
        <p:spPr>
          <a:xfrm>
            <a:off x="254000" y="1454461"/>
            <a:ext cx="8026400" cy="2718180"/>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Longitud: Debe tener 12 dígitos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Debe iniciar con letra.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Debe contener mayúsculas, minúsculas</a:t>
            </a:r>
            <a:r>
              <a:rPr lang="es-ES" sz="2133">
                <a:solidFill>
                  <a:srgbClr val="000000"/>
                </a:solidFill>
                <a:latin typeface="Arial"/>
                <a:ea typeface="Arial"/>
                <a:cs typeface="Arial"/>
                <a:sym typeface="Arial"/>
              </a:rPr>
              <a:t> </a:t>
            </a:r>
            <a:r>
              <a:rPr b="1" lang="es-ES" sz="2133">
                <a:solidFill>
                  <a:srgbClr val="000000"/>
                </a:solidFill>
                <a:latin typeface="Arial"/>
                <a:ea typeface="Arial"/>
                <a:cs typeface="Arial"/>
                <a:sym typeface="Arial"/>
              </a:rPr>
              <a:t>y caracteres  especiales.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No debe tener nombre, apellido,</a:t>
            </a:r>
            <a:r>
              <a:rPr lang="es-ES" sz="2133">
                <a:solidFill>
                  <a:srgbClr val="000000"/>
                </a:solidFill>
                <a:latin typeface="Arial"/>
                <a:ea typeface="Arial"/>
                <a:cs typeface="Arial"/>
                <a:sym typeface="Arial"/>
              </a:rPr>
              <a:t> </a:t>
            </a:r>
            <a:r>
              <a:rPr b="1" lang="es-ES" sz="2133">
                <a:solidFill>
                  <a:srgbClr val="000000"/>
                </a:solidFill>
                <a:latin typeface="Arial"/>
                <a:ea typeface="Arial"/>
                <a:cs typeface="Arial"/>
                <a:sym typeface="Arial"/>
              </a:rPr>
              <a:t>cédula, ni fecha de nacimiento del colaborador o usuario.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No se permite repetir cualquiera de las</a:t>
            </a:r>
            <a:r>
              <a:rPr lang="es-ES" sz="2133">
                <a:solidFill>
                  <a:srgbClr val="000000"/>
                </a:solidFill>
                <a:latin typeface="Arial"/>
                <a:ea typeface="Arial"/>
                <a:cs typeface="Arial"/>
                <a:sym typeface="Arial"/>
              </a:rPr>
              <a:t> </a:t>
            </a:r>
            <a:r>
              <a:rPr b="1" lang="es-ES" sz="2133">
                <a:solidFill>
                  <a:srgbClr val="000000"/>
                </a:solidFill>
                <a:latin typeface="Arial"/>
                <a:ea typeface="Arial"/>
                <a:cs typeface="Arial"/>
                <a:sym typeface="Arial"/>
              </a:rPr>
              <a:t>últimas 3 contraseñas. </a:t>
            </a:r>
            <a:endParaRPr sz="2133">
              <a:solidFill>
                <a:srgbClr val="000000"/>
              </a:solidFill>
              <a:latin typeface="Arial"/>
              <a:ea typeface="Arial"/>
              <a:cs typeface="Arial"/>
              <a:sym typeface="Arial"/>
            </a:endParaRPr>
          </a:p>
        </p:txBody>
      </p:sp>
      <p:sp>
        <p:nvSpPr>
          <p:cNvPr id="304" name="Google Shape;304;p11"/>
          <p:cNvSpPr txBox="1"/>
          <p:nvPr/>
        </p:nvSpPr>
        <p:spPr>
          <a:xfrm>
            <a:off x="269631" y="4267816"/>
            <a:ext cx="7909169" cy="23899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000000"/>
                </a:solidFill>
                <a:latin typeface="Arial"/>
                <a:ea typeface="Arial"/>
                <a:cs typeface="Arial"/>
                <a:sym typeface="Arial"/>
              </a:rPr>
              <a:t>“A quien madruga, Dios le ayuda”</a:t>
            </a:r>
            <a:endParaRPr/>
          </a:p>
          <a:p>
            <a:pPr indent="0" lvl="0" marL="0" marR="0" rtl="0" algn="just">
              <a:spcBef>
                <a:spcPts val="0"/>
              </a:spcBef>
              <a:spcAft>
                <a:spcPts val="0"/>
              </a:spcAft>
              <a:buNone/>
            </a:pPr>
            <a:r>
              <a:rPr b="1" lang="es-ES" sz="2133">
                <a:solidFill>
                  <a:srgbClr val="000000"/>
                </a:solidFill>
                <a:latin typeface="Arial"/>
                <a:ea typeface="Arial"/>
                <a:cs typeface="Arial"/>
                <a:sym typeface="Arial"/>
              </a:rPr>
              <a:t>Se seleccionan las letras: aqmdla</a:t>
            </a:r>
            <a:endParaRPr b="1" sz="2133">
              <a:solidFill>
                <a:srgbClr val="000000"/>
              </a:solidFill>
              <a:latin typeface="Arial"/>
              <a:ea typeface="Arial"/>
              <a:cs typeface="Arial"/>
              <a:sym typeface="Arial"/>
            </a:endParaRPr>
          </a:p>
          <a:p>
            <a:pPr indent="0" lvl="0" marL="0" marR="0" rtl="0" algn="just">
              <a:spcBef>
                <a:spcPts val="0"/>
              </a:spcBef>
              <a:spcAft>
                <a:spcPts val="0"/>
              </a:spcAft>
              <a:buNone/>
            </a:pPr>
            <a:r>
              <a:rPr b="1" lang="es-ES" sz="2133">
                <a:solidFill>
                  <a:srgbClr val="000000"/>
                </a:solidFill>
                <a:latin typeface="Arial"/>
                <a:ea typeface="Arial"/>
                <a:cs typeface="Arial"/>
                <a:sym typeface="Arial"/>
              </a:rPr>
              <a:t>Se escoge la que tendrá la mayúscula: aQmDla</a:t>
            </a:r>
            <a:endParaRPr b="1" sz="2133">
              <a:solidFill>
                <a:srgbClr val="000000"/>
              </a:solidFill>
              <a:latin typeface="Arial"/>
              <a:ea typeface="Arial"/>
              <a:cs typeface="Arial"/>
              <a:sym typeface="Arial"/>
            </a:endParaRPr>
          </a:p>
          <a:p>
            <a:pPr indent="0" lvl="0" marL="0" marR="0" rtl="0" algn="just">
              <a:spcBef>
                <a:spcPts val="0"/>
              </a:spcBef>
              <a:spcAft>
                <a:spcPts val="0"/>
              </a:spcAft>
              <a:buNone/>
            </a:pPr>
            <a:r>
              <a:rPr b="1" lang="es-ES" sz="2133">
                <a:solidFill>
                  <a:srgbClr val="000000"/>
                </a:solidFill>
                <a:latin typeface="Arial"/>
                <a:ea typeface="Arial"/>
                <a:cs typeface="Arial"/>
                <a:sym typeface="Arial"/>
              </a:rPr>
              <a:t>Se escoge un número de 7 cifras al azar y se le añade otro más al final: 1405810</a:t>
            </a:r>
            <a:r>
              <a:rPr lang="es-ES" sz="2133">
                <a:solidFill>
                  <a:srgbClr val="000000"/>
                </a:solidFill>
                <a:latin typeface="Arial"/>
                <a:ea typeface="Arial"/>
                <a:cs typeface="Arial"/>
                <a:sym typeface="Arial"/>
              </a:rPr>
              <a:t>7</a:t>
            </a:r>
            <a:endParaRPr/>
          </a:p>
          <a:p>
            <a:pPr indent="0" lvl="0" marL="0" marR="0" rtl="0" algn="just">
              <a:spcBef>
                <a:spcPts val="0"/>
              </a:spcBef>
              <a:spcAft>
                <a:spcPts val="0"/>
              </a:spcAft>
              <a:buNone/>
            </a:pPr>
            <a:r>
              <a:rPr b="1" lang="es-ES" sz="2133">
                <a:solidFill>
                  <a:srgbClr val="000000"/>
                </a:solidFill>
                <a:latin typeface="Arial"/>
                <a:ea typeface="Arial"/>
                <a:cs typeface="Arial"/>
                <a:sym typeface="Arial"/>
              </a:rPr>
              <a:t>Se eligen dos símbolos: !%</a:t>
            </a:r>
            <a:endParaRPr/>
          </a:p>
          <a:p>
            <a:pPr indent="0" lvl="0" marL="0" marR="0" rtl="0" algn="just">
              <a:spcBef>
                <a:spcPts val="0"/>
              </a:spcBef>
              <a:spcAft>
                <a:spcPts val="0"/>
              </a:spcAft>
              <a:buNone/>
            </a:pPr>
            <a:r>
              <a:rPr b="1" lang="es-ES" sz="2133">
                <a:solidFill>
                  <a:srgbClr val="000000"/>
                </a:solidFill>
                <a:latin typeface="Arial"/>
                <a:ea typeface="Arial"/>
                <a:cs typeface="Arial"/>
                <a:sym typeface="Arial"/>
              </a:rPr>
              <a:t>Quedando la clave: aQmDla14058107!%</a:t>
            </a:r>
            <a:endParaRPr/>
          </a:p>
        </p:txBody>
      </p:sp>
      <p:pic>
        <p:nvPicPr>
          <p:cNvPr id="305" name="Google Shape;305;p11"/>
          <p:cNvPicPr preferRelativeResize="0"/>
          <p:nvPr/>
        </p:nvPicPr>
        <p:blipFill rotWithShape="1">
          <a:blip r:embed="rId4">
            <a:alphaModFix/>
          </a:blip>
          <a:srcRect b="0" l="0" r="0" t="0"/>
          <a:stretch/>
        </p:blipFill>
        <p:spPr>
          <a:xfrm rot="5400000">
            <a:off x="6971775" y="1579975"/>
            <a:ext cx="6858000" cy="3698050"/>
          </a:xfrm>
          <a:prstGeom prst="rect">
            <a:avLst/>
          </a:prstGeom>
          <a:noFill/>
          <a:ln>
            <a:noFill/>
          </a:ln>
        </p:spPr>
      </p:pic>
      <p:pic>
        <p:nvPicPr>
          <p:cNvPr id="306" name="Google Shape;306;p11"/>
          <p:cNvPicPr preferRelativeResize="0"/>
          <p:nvPr/>
        </p:nvPicPr>
        <p:blipFill rotWithShape="1">
          <a:blip r:embed="rId5">
            <a:alphaModFix/>
          </a:blip>
          <a:srcRect b="0" l="0" r="0" t="0"/>
          <a:stretch/>
        </p:blipFill>
        <p:spPr>
          <a:xfrm>
            <a:off x="6773" y="0"/>
            <a:ext cx="8544976" cy="418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310" name="Shape 310"/>
        <p:cNvGrpSpPr/>
        <p:nvPr/>
      </p:nvGrpSpPr>
      <p:grpSpPr>
        <a:xfrm>
          <a:off x="0" y="0"/>
          <a:ext cx="0" cy="0"/>
          <a:chOff x="0" y="0"/>
          <a:chExt cx="0" cy="0"/>
        </a:xfrm>
      </p:grpSpPr>
      <p:pic>
        <p:nvPicPr>
          <p:cNvPr id="311" name="Google Shape;311;p12"/>
          <p:cNvPicPr preferRelativeResize="0"/>
          <p:nvPr/>
        </p:nvPicPr>
        <p:blipFill rotWithShape="1">
          <a:blip r:embed="rId3">
            <a:alphaModFix/>
          </a:blip>
          <a:srcRect b="0" l="0" r="0" t="0"/>
          <a:stretch/>
        </p:blipFill>
        <p:spPr>
          <a:xfrm>
            <a:off x="-1879600" y="-2362202"/>
            <a:ext cx="16306800" cy="10987847"/>
          </a:xfrm>
          <a:prstGeom prst="rect">
            <a:avLst/>
          </a:prstGeom>
          <a:noFill/>
          <a:ln>
            <a:noFill/>
          </a:ln>
        </p:spPr>
      </p:pic>
      <p:pic>
        <p:nvPicPr>
          <p:cNvPr id="312" name="Google Shape;312;p12"/>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pic>
        <p:nvPicPr>
          <p:cNvPr id="313" name="Google Shape;313;p12"/>
          <p:cNvPicPr preferRelativeResize="0"/>
          <p:nvPr/>
        </p:nvPicPr>
        <p:blipFill rotWithShape="1">
          <a:blip r:embed="rId4">
            <a:alphaModFix/>
          </a:blip>
          <a:srcRect b="0" l="0" r="0" t="0"/>
          <a:stretch/>
        </p:blipFill>
        <p:spPr>
          <a:xfrm rot="10800000">
            <a:off x="11277601" y="5996646"/>
            <a:ext cx="636699" cy="636699"/>
          </a:xfrm>
          <a:prstGeom prst="rect">
            <a:avLst/>
          </a:prstGeom>
          <a:noFill/>
          <a:ln>
            <a:noFill/>
          </a:ln>
        </p:spPr>
      </p:pic>
      <p:sp>
        <p:nvSpPr>
          <p:cNvPr id="314" name="Google Shape;314;p12"/>
          <p:cNvSpPr txBox="1"/>
          <p:nvPr/>
        </p:nvSpPr>
        <p:spPr>
          <a:xfrm>
            <a:off x="265289" y="1176105"/>
            <a:ext cx="4267200" cy="18976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933">
                <a:solidFill>
                  <a:srgbClr val="FFFFFF"/>
                </a:solidFill>
                <a:latin typeface="Arial Black"/>
                <a:ea typeface="Arial Black"/>
                <a:cs typeface="Arial Black"/>
                <a:sym typeface="Arial Black"/>
              </a:rPr>
              <a:t>¿COMPARTIRIAS TU CEPILLO DE DIENTES CON UN COMPAÑERO?</a:t>
            </a:r>
            <a:endParaRPr sz="2933">
              <a:solidFill>
                <a:srgbClr val="FFFFFF"/>
              </a:solidFill>
              <a:latin typeface="Arial Black"/>
              <a:ea typeface="Arial Black"/>
              <a:cs typeface="Arial Black"/>
              <a:sym typeface="Arial Black"/>
            </a:endParaRPr>
          </a:p>
        </p:txBody>
      </p:sp>
      <p:sp>
        <p:nvSpPr>
          <p:cNvPr id="315" name="Google Shape;315;p12"/>
          <p:cNvSpPr txBox="1"/>
          <p:nvPr/>
        </p:nvSpPr>
        <p:spPr>
          <a:xfrm>
            <a:off x="572350" y="5317488"/>
            <a:ext cx="9395637" cy="543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933">
                <a:solidFill>
                  <a:srgbClr val="FFFFFF"/>
                </a:solidFill>
                <a:latin typeface="Arial Black"/>
                <a:ea typeface="Arial Black"/>
                <a:cs typeface="Arial Black"/>
                <a:sym typeface="Arial Black"/>
              </a:rPr>
              <a:t>… ENTONCES PARA QUÉ COMPARTES TU</a:t>
            </a:r>
            <a:endParaRPr sz="2933">
              <a:solidFill>
                <a:srgbClr val="FFFFFF"/>
              </a:solidFill>
              <a:latin typeface="Arial Black"/>
              <a:ea typeface="Arial Black"/>
              <a:cs typeface="Arial Black"/>
              <a:sym typeface="Arial Black"/>
            </a:endParaRPr>
          </a:p>
        </p:txBody>
      </p:sp>
      <p:sp>
        <p:nvSpPr>
          <p:cNvPr id="316" name="Google Shape;316;p12"/>
          <p:cNvSpPr txBox="1"/>
          <p:nvPr/>
        </p:nvSpPr>
        <p:spPr>
          <a:xfrm>
            <a:off x="6096000" y="5751053"/>
            <a:ext cx="5362222" cy="91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5334">
                <a:solidFill>
                  <a:srgbClr val="FF0000"/>
                </a:solidFill>
                <a:latin typeface="Arial Black"/>
                <a:ea typeface="Arial Black"/>
                <a:cs typeface="Arial Black"/>
                <a:sym typeface="Arial Black"/>
              </a:rPr>
              <a:t>PASSWORD!</a:t>
            </a:r>
            <a:endParaRPr sz="5334">
              <a:solidFill>
                <a:srgbClr val="FF0000"/>
              </a:solidFill>
              <a:latin typeface="Arial Black"/>
              <a:ea typeface="Arial Black"/>
              <a:cs typeface="Arial Black"/>
              <a:sym typeface="Arial Black"/>
            </a:endParaRPr>
          </a:p>
        </p:txBody>
      </p:sp>
      <p:sp>
        <p:nvSpPr>
          <p:cNvPr id="317" name="Google Shape;317;p12"/>
          <p:cNvSpPr txBox="1"/>
          <p:nvPr/>
        </p:nvSpPr>
        <p:spPr>
          <a:xfrm>
            <a:off x="8218311" y="3987801"/>
            <a:ext cx="1879600" cy="91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5334">
                <a:solidFill>
                  <a:srgbClr val="FF0000"/>
                </a:solidFill>
                <a:latin typeface="Arial Black"/>
                <a:ea typeface="Arial Black"/>
                <a:cs typeface="Arial Black"/>
                <a:sym typeface="Arial Black"/>
              </a:rPr>
              <a:t>NO?</a:t>
            </a:r>
            <a:endParaRPr sz="5334">
              <a:solidFill>
                <a:srgbClr val="FF0000"/>
              </a:solidFill>
              <a:latin typeface="Arial Black"/>
              <a:ea typeface="Arial Black"/>
              <a:cs typeface="Arial Black"/>
              <a:sym typeface="Arial Black"/>
            </a:endParaRPr>
          </a:p>
        </p:txBody>
      </p:sp>
      <p:pic>
        <p:nvPicPr>
          <p:cNvPr id="318" name="Google Shape;318;p12"/>
          <p:cNvPicPr preferRelativeResize="0"/>
          <p:nvPr/>
        </p:nvPicPr>
        <p:blipFill rotWithShape="1">
          <a:blip r:embed="rId5">
            <a:alphaModFix/>
          </a:blip>
          <a:srcRect b="0" l="0" r="0" t="0"/>
          <a:stretch/>
        </p:blipFill>
        <p:spPr>
          <a:xfrm rot="-2615566">
            <a:off x="3942141" y="1171742"/>
            <a:ext cx="5831719" cy="39199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3"/>
          <p:cNvPicPr preferRelativeResize="0"/>
          <p:nvPr/>
        </p:nvPicPr>
        <p:blipFill rotWithShape="1">
          <a:blip r:embed="rId3">
            <a:alphaModFix/>
          </a:blip>
          <a:srcRect b="0" l="0" r="0" t="0"/>
          <a:stretch/>
        </p:blipFill>
        <p:spPr>
          <a:xfrm>
            <a:off x="516943" y="1416323"/>
            <a:ext cx="5102578" cy="3371579"/>
          </a:xfrm>
          <a:prstGeom prst="rect">
            <a:avLst/>
          </a:prstGeom>
          <a:noFill/>
          <a:ln>
            <a:noFill/>
          </a:ln>
        </p:spPr>
      </p:pic>
      <p:pic>
        <p:nvPicPr>
          <p:cNvPr id="324" name="Google Shape;324;p13"/>
          <p:cNvPicPr preferRelativeResize="0"/>
          <p:nvPr/>
        </p:nvPicPr>
        <p:blipFill rotWithShape="1">
          <a:blip r:embed="rId4">
            <a:alphaModFix/>
          </a:blip>
          <a:srcRect b="0" l="0" r="0" t="0"/>
          <a:stretch/>
        </p:blipFill>
        <p:spPr>
          <a:xfrm rot="10800000">
            <a:off x="11301301" y="5967301"/>
            <a:ext cx="636699" cy="636699"/>
          </a:xfrm>
          <a:prstGeom prst="rect">
            <a:avLst/>
          </a:prstGeom>
          <a:noFill/>
          <a:ln>
            <a:noFill/>
          </a:ln>
        </p:spPr>
      </p:pic>
      <p:pic>
        <p:nvPicPr>
          <p:cNvPr id="325" name="Google Shape;325;p13"/>
          <p:cNvPicPr preferRelativeResize="0"/>
          <p:nvPr/>
        </p:nvPicPr>
        <p:blipFill rotWithShape="1">
          <a:blip r:embed="rId5">
            <a:alphaModFix/>
          </a:blip>
          <a:srcRect b="0" l="0" r="0" t="0"/>
          <a:stretch/>
        </p:blipFill>
        <p:spPr>
          <a:xfrm>
            <a:off x="254001" y="254001"/>
            <a:ext cx="636699" cy="636699"/>
          </a:xfrm>
          <a:prstGeom prst="rect">
            <a:avLst/>
          </a:prstGeom>
          <a:noFill/>
          <a:ln>
            <a:noFill/>
          </a:ln>
        </p:spPr>
      </p:pic>
      <p:pic>
        <p:nvPicPr>
          <p:cNvPr id="326" name="Google Shape;326;p13"/>
          <p:cNvPicPr preferRelativeResize="0"/>
          <p:nvPr/>
        </p:nvPicPr>
        <p:blipFill rotWithShape="1">
          <a:blip r:embed="rId5">
            <a:alphaModFix/>
          </a:blip>
          <a:srcRect b="0" l="0" r="0" t="0"/>
          <a:stretch/>
        </p:blipFill>
        <p:spPr>
          <a:xfrm rot="10800000">
            <a:off x="11277601" y="5969001"/>
            <a:ext cx="636699" cy="636699"/>
          </a:xfrm>
          <a:prstGeom prst="rect">
            <a:avLst/>
          </a:prstGeom>
          <a:noFill/>
          <a:ln>
            <a:noFill/>
          </a:ln>
        </p:spPr>
      </p:pic>
      <p:sp>
        <p:nvSpPr>
          <p:cNvPr id="327" name="Google Shape;327;p13"/>
          <p:cNvSpPr txBox="1"/>
          <p:nvPr/>
        </p:nvSpPr>
        <p:spPr>
          <a:xfrm>
            <a:off x="740157" y="572350"/>
            <a:ext cx="11440555" cy="502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667">
                <a:solidFill>
                  <a:srgbClr val="00B050"/>
                </a:solidFill>
                <a:latin typeface="Arial Black"/>
                <a:ea typeface="Arial Black"/>
                <a:cs typeface="Arial Black"/>
                <a:sym typeface="Arial Black"/>
              </a:rPr>
              <a:t>En caso de Olvidar, Extraviar o Querer cambiar su Clave</a:t>
            </a:r>
            <a:endParaRPr sz="2667">
              <a:solidFill>
                <a:srgbClr val="00B050"/>
              </a:solidFill>
              <a:latin typeface="Arial Black"/>
              <a:ea typeface="Arial Black"/>
              <a:cs typeface="Arial Black"/>
              <a:sym typeface="Arial Black"/>
            </a:endParaRPr>
          </a:p>
        </p:txBody>
      </p:sp>
      <p:pic>
        <p:nvPicPr>
          <p:cNvPr id="328" name="Google Shape;328;p13"/>
          <p:cNvPicPr preferRelativeResize="0"/>
          <p:nvPr/>
        </p:nvPicPr>
        <p:blipFill rotWithShape="1">
          <a:blip r:embed="rId6">
            <a:alphaModFix/>
          </a:blip>
          <a:srcRect b="0" l="0" r="0" t="0"/>
          <a:stretch/>
        </p:blipFill>
        <p:spPr>
          <a:xfrm>
            <a:off x="6254045" y="1549401"/>
            <a:ext cx="5023555" cy="3238500"/>
          </a:xfrm>
          <a:prstGeom prst="rect">
            <a:avLst/>
          </a:prstGeom>
          <a:noFill/>
          <a:ln>
            <a:noFill/>
          </a:ln>
        </p:spPr>
      </p:pic>
      <p:pic>
        <p:nvPicPr>
          <p:cNvPr id="329" name="Google Shape;329;p13"/>
          <p:cNvPicPr preferRelativeResize="0"/>
          <p:nvPr/>
        </p:nvPicPr>
        <p:blipFill rotWithShape="1">
          <a:blip r:embed="rId7">
            <a:alphaModFix/>
          </a:blip>
          <a:srcRect b="0" l="0" r="0" t="0"/>
          <a:stretch/>
        </p:blipFill>
        <p:spPr>
          <a:xfrm>
            <a:off x="3068232" y="2616201"/>
            <a:ext cx="6371625" cy="3822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pic>
        <p:nvPicPr>
          <p:cNvPr id="334" name="Google Shape;334;p14"/>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335" name="Google Shape;335;p14"/>
          <p:cNvSpPr txBox="1"/>
          <p:nvPr/>
        </p:nvSpPr>
        <p:spPr>
          <a:xfrm>
            <a:off x="572350" y="471256"/>
            <a:ext cx="8456400" cy="913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1F497D"/>
                </a:solidFill>
                <a:latin typeface="Arial Black"/>
                <a:ea typeface="Arial Black"/>
                <a:cs typeface="Arial Black"/>
                <a:sym typeface="Arial Black"/>
              </a:rPr>
              <a:t>LEY ESPECIAL CONTRA LOS DELITOS INFORMÁTICOS</a:t>
            </a:r>
            <a:endParaRPr>
              <a:solidFill>
                <a:srgbClr val="1F497D"/>
              </a:solidFill>
            </a:endParaRPr>
          </a:p>
          <a:p>
            <a:pPr indent="0" lvl="0" marL="0" marR="0" rtl="0" algn="l">
              <a:lnSpc>
                <a:spcPct val="150000"/>
              </a:lnSpc>
              <a:spcBef>
                <a:spcPts val="0"/>
              </a:spcBef>
              <a:spcAft>
                <a:spcPts val="0"/>
              </a:spcAft>
              <a:buNone/>
            </a:pPr>
            <a:r>
              <a:rPr lang="es-ES" sz="2133">
                <a:solidFill>
                  <a:srgbClr val="1F497D"/>
                </a:solidFill>
                <a:latin typeface="Arial"/>
                <a:ea typeface="Arial"/>
                <a:cs typeface="Arial"/>
                <a:sym typeface="Arial"/>
              </a:rPr>
              <a:t>Gaceta Oficial N° 37.313 del 30 de octubre de 2001</a:t>
            </a:r>
            <a:endParaRPr>
              <a:solidFill>
                <a:srgbClr val="1F497D"/>
              </a:solidFill>
            </a:endParaRPr>
          </a:p>
        </p:txBody>
      </p:sp>
      <p:pic>
        <p:nvPicPr>
          <p:cNvPr id="336" name="Google Shape;336;p14"/>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337" name="Google Shape;337;p14"/>
          <p:cNvSpPr txBox="1"/>
          <p:nvPr/>
        </p:nvSpPr>
        <p:spPr>
          <a:xfrm>
            <a:off x="441965" y="1636459"/>
            <a:ext cx="11108100" cy="1734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1F497D"/>
                </a:solidFill>
                <a:latin typeface="Arial"/>
                <a:ea typeface="Arial"/>
                <a:cs typeface="Arial"/>
                <a:sym typeface="Arial"/>
              </a:rPr>
              <a:t>Artículo 1: Objeto de la Ley. La presente Ley tiene por objeto la protección integral de los sistemas que utilicen tecnologías de información, así como la prevención y sanción de los delitos cometidos contra tales sistemas o cualesquiera de sus componentes, o de los cometidos mediante el uso de dichas tecnologías, en los términos previstos en esta Ley. </a:t>
            </a:r>
            <a:endParaRPr>
              <a:solidFill>
                <a:srgbClr val="1F497D"/>
              </a:solidFill>
            </a:endParaRPr>
          </a:p>
        </p:txBody>
      </p:sp>
      <p:sp>
        <p:nvSpPr>
          <p:cNvPr id="338" name="Google Shape;338;p14"/>
          <p:cNvSpPr txBox="1"/>
          <p:nvPr/>
        </p:nvSpPr>
        <p:spPr>
          <a:xfrm>
            <a:off x="2821099" y="127635"/>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Bases Legales</a:t>
            </a:r>
            <a:endParaRPr sz="2667">
              <a:solidFill>
                <a:srgbClr val="00B050"/>
              </a:solidFill>
              <a:latin typeface="Arial Black"/>
              <a:ea typeface="Arial Black"/>
              <a:cs typeface="Arial Black"/>
              <a:sym typeface="Arial Black"/>
            </a:endParaRPr>
          </a:p>
        </p:txBody>
      </p:sp>
      <p:sp>
        <p:nvSpPr>
          <p:cNvPr id="339" name="Google Shape;339;p14"/>
          <p:cNvSpPr txBox="1"/>
          <p:nvPr/>
        </p:nvSpPr>
        <p:spPr>
          <a:xfrm>
            <a:off x="583638" y="3516265"/>
            <a:ext cx="11381400" cy="1405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s-ES" sz="2133">
                <a:solidFill>
                  <a:srgbClr val="1F497D"/>
                </a:solidFill>
                <a:latin typeface="Arial Black"/>
                <a:ea typeface="Arial Black"/>
                <a:cs typeface="Arial Black"/>
                <a:sym typeface="Arial Black"/>
              </a:rPr>
              <a:t>TÍTULO II DE LOS DELITOS</a:t>
            </a:r>
            <a:endParaRPr>
              <a:solidFill>
                <a:srgbClr val="1F497D"/>
              </a:solidFill>
            </a:endParaRPr>
          </a:p>
          <a:p>
            <a:pPr indent="0" lvl="0" marL="0" marR="0" rtl="0" algn="just">
              <a:lnSpc>
                <a:spcPct val="150000"/>
              </a:lnSpc>
              <a:spcBef>
                <a:spcPts val="0"/>
              </a:spcBef>
              <a:spcAft>
                <a:spcPts val="0"/>
              </a:spcAft>
              <a:buNone/>
            </a:pPr>
            <a:r>
              <a:rPr lang="es-ES" sz="2133">
                <a:solidFill>
                  <a:srgbClr val="1F497D"/>
                </a:solidFill>
                <a:latin typeface="Arial Black"/>
                <a:ea typeface="Arial Black"/>
                <a:cs typeface="Arial Black"/>
                <a:sym typeface="Arial Black"/>
              </a:rPr>
              <a:t>Capítulo I De los Delitos Contra los Sistemas que Utilizan Tecnologías de Información</a:t>
            </a:r>
            <a:endParaRPr>
              <a:solidFill>
                <a:srgbClr val="1F497D"/>
              </a:solidFill>
            </a:endParaRPr>
          </a:p>
        </p:txBody>
      </p:sp>
      <p:sp>
        <p:nvSpPr>
          <p:cNvPr id="340" name="Google Shape;340;p14"/>
          <p:cNvSpPr txBox="1"/>
          <p:nvPr/>
        </p:nvSpPr>
        <p:spPr>
          <a:xfrm>
            <a:off x="484299" y="5158924"/>
            <a:ext cx="11108100" cy="1405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1F497D"/>
                </a:solidFill>
                <a:latin typeface="Arial"/>
                <a:ea typeface="Arial"/>
                <a:cs typeface="Arial"/>
                <a:sym typeface="Arial"/>
              </a:rPr>
              <a:t>Artículo </a:t>
            </a:r>
            <a:r>
              <a:rPr b="1" lang="es-ES" sz="2133">
                <a:solidFill>
                  <a:srgbClr val="1F497D"/>
                </a:solidFill>
                <a:latin typeface="Arial"/>
                <a:ea typeface="Arial"/>
                <a:cs typeface="Arial"/>
                <a:sym typeface="Arial"/>
              </a:rPr>
              <a:t>6</a:t>
            </a:r>
            <a:r>
              <a:rPr lang="es-ES" sz="2133">
                <a:solidFill>
                  <a:srgbClr val="1F497D"/>
                </a:solidFill>
                <a:latin typeface="Arial"/>
                <a:ea typeface="Arial"/>
                <a:cs typeface="Arial"/>
                <a:sym typeface="Arial"/>
              </a:rPr>
              <a:t>: </a:t>
            </a:r>
            <a:r>
              <a:rPr b="1" lang="es-ES" sz="2133">
                <a:solidFill>
                  <a:srgbClr val="1F497D"/>
                </a:solidFill>
                <a:latin typeface="Arial"/>
                <a:ea typeface="Arial"/>
                <a:cs typeface="Arial"/>
                <a:sym typeface="Arial"/>
              </a:rPr>
              <a:t>Acceso Indebido Toda persona que sin la debida autorización o excediendo la que hubiere obtenido, acceda, intercepte, interfiera o use un sistema que utilice tecnologías de información, será penado con prisión de uno a cinco años y multa de diez a cincuenta unidades tributarias. </a:t>
            </a:r>
            <a:endParaRPr>
              <a:solidFill>
                <a:srgbClr val="1F497D"/>
              </a:solidFill>
            </a:endParaRPr>
          </a:p>
        </p:txBody>
      </p:sp>
      <p:pic>
        <p:nvPicPr>
          <p:cNvPr id="341" name="Google Shape;341;p14"/>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345" name="Shape 345"/>
        <p:cNvGrpSpPr/>
        <p:nvPr/>
      </p:nvGrpSpPr>
      <p:grpSpPr>
        <a:xfrm>
          <a:off x="0" y="0"/>
          <a:ext cx="0" cy="0"/>
          <a:chOff x="0" y="0"/>
          <a:chExt cx="0" cy="0"/>
        </a:xfrm>
      </p:grpSpPr>
      <p:pic>
        <p:nvPicPr>
          <p:cNvPr id="346" name="Google Shape;346;p15"/>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347" name="Google Shape;347;p15"/>
          <p:cNvSpPr txBox="1"/>
          <p:nvPr/>
        </p:nvSpPr>
        <p:spPr>
          <a:xfrm>
            <a:off x="572350" y="471256"/>
            <a:ext cx="8456501"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MEJORES PRÁCTICAS DE ISO 27001 </a:t>
            </a:r>
            <a:endParaRPr/>
          </a:p>
        </p:txBody>
      </p:sp>
      <p:sp>
        <p:nvSpPr>
          <p:cNvPr id="348" name="Google Shape;348;p15"/>
          <p:cNvSpPr txBox="1"/>
          <p:nvPr/>
        </p:nvSpPr>
        <p:spPr>
          <a:xfrm>
            <a:off x="484299" y="1107956"/>
            <a:ext cx="11107979"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ISO 27001 trabaja bajo la metodología del círculo de Deming, es la única norma certificable de la serie.  Se centra mayormente en la visión de la gestión de la seguridad como algo continuo en el tiempo. Es muy importante analizar y gestionar los riesgos a los que se expone una organización o un proceso de la misma para certificarlo. Es decir, se trata de la identificación temprana de las amenazas latentes y evitarlas mediante las técnicas de prevención.  </a:t>
            </a:r>
            <a:endParaRPr/>
          </a:p>
        </p:txBody>
      </p:sp>
      <p:sp>
        <p:nvSpPr>
          <p:cNvPr id="349" name="Google Shape;349;p15"/>
          <p:cNvSpPr txBox="1"/>
          <p:nvPr/>
        </p:nvSpPr>
        <p:spPr>
          <a:xfrm>
            <a:off x="2821099" y="127635"/>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ISO 27001</a:t>
            </a:r>
            <a:endParaRPr sz="2667">
              <a:solidFill>
                <a:srgbClr val="00B050"/>
              </a:solidFill>
              <a:latin typeface="Arial Black"/>
              <a:ea typeface="Arial Black"/>
              <a:cs typeface="Arial Black"/>
              <a:sym typeface="Arial Black"/>
            </a:endParaRPr>
          </a:p>
        </p:txBody>
      </p:sp>
      <p:sp>
        <p:nvSpPr>
          <p:cNvPr id="350" name="Google Shape;350;p15"/>
          <p:cNvSpPr txBox="1"/>
          <p:nvPr/>
        </p:nvSpPr>
        <p:spPr>
          <a:xfrm>
            <a:off x="484299" y="3356537"/>
            <a:ext cx="2336801"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¿QUÉ ES PSI?</a:t>
            </a:r>
            <a:endParaRPr/>
          </a:p>
        </p:txBody>
      </p:sp>
      <p:sp>
        <p:nvSpPr>
          <p:cNvPr id="351" name="Google Shape;351;p15"/>
          <p:cNvSpPr txBox="1"/>
          <p:nvPr/>
        </p:nvSpPr>
        <p:spPr>
          <a:xfrm>
            <a:off x="522885" y="3984035"/>
            <a:ext cx="11107979" cy="23899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Es una forma de comunicarse con los usuarios y gerentes. Las políticas de seguridad informática establecen las normativas de actuación del personal, es decir, es consciente y vigilante del personal ante el uso y de las limitaciones de los recursos y servicios informáticos críticos de la empresa. </a:t>
            </a:r>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Es un conjunto de requisitos, los cuales están definidos por los responsables e indican en términos generales lo que está permitido y lo que no está permitido en el área de seguridad durante la operación general del sistema.   </a:t>
            </a:r>
            <a:endParaRPr b="1" sz="2133">
              <a:solidFill>
                <a:srgbClr val="FFFFFF"/>
              </a:solidFill>
              <a:latin typeface="Arial"/>
              <a:ea typeface="Arial"/>
              <a:cs typeface="Arial"/>
              <a:sym typeface="Arial"/>
            </a:endParaRPr>
          </a:p>
        </p:txBody>
      </p:sp>
      <p:pic>
        <p:nvPicPr>
          <p:cNvPr id="352" name="Google Shape;352;p15"/>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16"/>
          <p:cNvSpPr txBox="1"/>
          <p:nvPr/>
        </p:nvSpPr>
        <p:spPr>
          <a:xfrm>
            <a:off x="508000" y="482600"/>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Políticas de Seguridad de Información</a:t>
            </a:r>
            <a:endParaRPr sz="2667">
              <a:solidFill>
                <a:srgbClr val="00B050"/>
              </a:solidFill>
              <a:latin typeface="Arial Black"/>
              <a:ea typeface="Arial Black"/>
              <a:cs typeface="Arial Black"/>
              <a:sym typeface="Arial Black"/>
            </a:endParaRPr>
          </a:p>
        </p:txBody>
      </p:sp>
      <p:sp>
        <p:nvSpPr>
          <p:cNvPr id="358" name="Google Shape;358;p16"/>
          <p:cNvSpPr txBox="1"/>
          <p:nvPr/>
        </p:nvSpPr>
        <p:spPr>
          <a:xfrm>
            <a:off x="1553450" y="4170680"/>
            <a:ext cx="5130800" cy="1405256"/>
          </a:xfrm>
          <a:prstGeom prst="rect">
            <a:avLst/>
          </a:prstGeom>
          <a:noFill/>
          <a:ln>
            <a:noFill/>
          </a:ln>
        </p:spPr>
        <p:txBody>
          <a:bodyPr anchorCtr="0" anchor="t" bIns="45700" lIns="91425" spcFirstLastPara="1" rIns="91425" wrap="square" tIns="45700">
            <a:spAutoFit/>
          </a:bodyPr>
          <a:lstStyle/>
          <a:p>
            <a:pPr indent="-190510" lvl="0" marL="190510"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Divulgación no autorizada</a:t>
            </a:r>
            <a:endParaRPr/>
          </a:p>
          <a:p>
            <a:pPr indent="-190510" lvl="0" marL="190510"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Transferencia</a:t>
            </a:r>
            <a:endParaRPr/>
          </a:p>
          <a:p>
            <a:pPr indent="-190510" lvl="0" marL="190510"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Modificación</a:t>
            </a:r>
            <a:endParaRPr/>
          </a:p>
          <a:p>
            <a:pPr indent="-190510" lvl="0" marL="190510" marR="0" rtl="0" algn="just">
              <a:spcBef>
                <a:spcPts val="0"/>
              </a:spcBef>
              <a:spcAft>
                <a:spcPts val="0"/>
              </a:spcAft>
              <a:buClr>
                <a:srgbClr val="000000"/>
              </a:buClr>
              <a:buSzPts val="2133"/>
              <a:buFont typeface="Arial"/>
              <a:buChar char="•"/>
            </a:pPr>
            <a:r>
              <a:rPr b="1" lang="es-ES" sz="2133">
                <a:solidFill>
                  <a:srgbClr val="000000"/>
                </a:solidFill>
                <a:latin typeface="Arial"/>
                <a:ea typeface="Arial"/>
                <a:cs typeface="Arial"/>
                <a:sym typeface="Arial"/>
              </a:rPr>
              <a:t>Destrucción</a:t>
            </a:r>
            <a:endParaRPr b="1" sz="2133">
              <a:solidFill>
                <a:srgbClr val="000000"/>
              </a:solidFill>
              <a:latin typeface="Arial"/>
              <a:ea typeface="Arial"/>
              <a:cs typeface="Arial"/>
              <a:sym typeface="Arial"/>
            </a:endParaRPr>
          </a:p>
        </p:txBody>
      </p:sp>
      <p:sp>
        <p:nvSpPr>
          <p:cNvPr id="359" name="Google Shape;359;p16"/>
          <p:cNvSpPr txBox="1"/>
          <p:nvPr/>
        </p:nvSpPr>
        <p:spPr>
          <a:xfrm>
            <a:off x="851727" y="1584604"/>
            <a:ext cx="6065323"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Las políticas de seguridad de la información son un conjunto de normas y directrices que permiten garantizar la disponibilidad, confidencialidad e integridad de la información, minimizando los riesgos para la organización de:  </a:t>
            </a:r>
            <a:endParaRPr sz="2133">
              <a:solidFill>
                <a:srgbClr val="000000"/>
              </a:solidFill>
              <a:latin typeface="Arial"/>
              <a:ea typeface="Arial"/>
              <a:cs typeface="Arial"/>
              <a:sym typeface="Arial"/>
            </a:endParaRPr>
          </a:p>
        </p:txBody>
      </p:sp>
      <p:pic>
        <p:nvPicPr>
          <p:cNvPr id="360" name="Google Shape;360;p16"/>
          <p:cNvPicPr preferRelativeResize="0"/>
          <p:nvPr/>
        </p:nvPicPr>
        <p:blipFill rotWithShape="1">
          <a:blip r:embed="rId3">
            <a:alphaModFix/>
          </a:blip>
          <a:srcRect b="0" l="0" r="0" t="0"/>
          <a:stretch/>
        </p:blipFill>
        <p:spPr>
          <a:xfrm>
            <a:off x="7151512" y="1346200"/>
            <a:ext cx="4862582" cy="2802467"/>
          </a:xfrm>
          <a:prstGeom prst="rect">
            <a:avLst/>
          </a:prstGeom>
          <a:noFill/>
          <a:ln>
            <a:noFill/>
          </a:ln>
        </p:spPr>
      </p:pic>
      <p:pic>
        <p:nvPicPr>
          <p:cNvPr id="361" name="Google Shape;361;p16"/>
          <p:cNvPicPr preferRelativeResize="0"/>
          <p:nvPr/>
        </p:nvPicPr>
        <p:blipFill rotWithShape="1">
          <a:blip r:embed="rId4">
            <a:alphaModFix/>
          </a:blip>
          <a:srcRect b="0" l="0" r="0" t="0"/>
          <a:stretch/>
        </p:blipFill>
        <p:spPr>
          <a:xfrm>
            <a:off x="7971399" y="4170680"/>
            <a:ext cx="3222808" cy="24716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17"/>
          <p:cNvSpPr txBox="1"/>
          <p:nvPr/>
        </p:nvSpPr>
        <p:spPr>
          <a:xfrm>
            <a:off x="508000" y="482600"/>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Políticas de Seguridad de Información de la Empresa</a:t>
            </a:r>
            <a:endParaRPr sz="2667">
              <a:solidFill>
                <a:srgbClr val="00B050"/>
              </a:solidFill>
              <a:latin typeface="Arial Black"/>
              <a:ea typeface="Arial Black"/>
              <a:cs typeface="Arial Black"/>
              <a:sym typeface="Arial Black"/>
            </a:endParaRPr>
          </a:p>
        </p:txBody>
      </p:sp>
      <p:sp>
        <p:nvSpPr>
          <p:cNvPr id="367" name="Google Shape;367;p17"/>
          <p:cNvSpPr txBox="1"/>
          <p:nvPr/>
        </p:nvSpPr>
        <p:spPr>
          <a:xfrm>
            <a:off x="891566" y="1752600"/>
            <a:ext cx="5740400" cy="4687565"/>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Políticas de Seguridad de Información.</a:t>
            </a:r>
            <a:endParaRPr/>
          </a:p>
          <a:p>
            <a:pPr indent="-169369" lvl="0" marL="304815" marR="0" rtl="0" algn="just">
              <a:spcBef>
                <a:spcPts val="0"/>
              </a:spcBef>
              <a:spcAft>
                <a:spcPts val="0"/>
              </a:spcAft>
              <a:buClr>
                <a:schemeClr val="dk1"/>
              </a:buClr>
              <a:buSzPts val="2133"/>
              <a:buFont typeface="Noto Sans Symbols"/>
              <a:buNone/>
            </a:pPr>
            <a:r>
              <a:t/>
            </a:r>
            <a:endParaRPr b="1"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Políticas de Gestión de incidentes de SI.</a:t>
            </a:r>
            <a:endParaRPr/>
          </a:p>
          <a:p>
            <a:pPr indent="-169369" lvl="0" marL="304815" marR="0" rtl="0" algn="just">
              <a:spcBef>
                <a:spcPts val="0"/>
              </a:spcBef>
              <a:spcAft>
                <a:spcPts val="0"/>
              </a:spcAft>
              <a:buClr>
                <a:schemeClr val="dk1"/>
              </a:buClr>
              <a:buSzPts val="2133"/>
              <a:buFont typeface="Noto Sans Symbols"/>
              <a:buNone/>
            </a:pPr>
            <a:r>
              <a:t/>
            </a:r>
            <a:endParaRPr b="1"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Política de Uso Aceptable de la Tecnología. </a:t>
            </a:r>
            <a:endParaRPr/>
          </a:p>
          <a:p>
            <a:pPr indent="-169369" lvl="0" marL="304815" marR="0" rtl="0" algn="just">
              <a:spcBef>
                <a:spcPts val="0"/>
              </a:spcBef>
              <a:spcAft>
                <a:spcPts val="0"/>
              </a:spcAft>
              <a:buClr>
                <a:schemeClr val="dk1"/>
              </a:buClr>
              <a:buSzPts val="2133"/>
              <a:buFont typeface="Noto Sans Symbols"/>
              <a:buNone/>
            </a:pPr>
            <a:r>
              <a:t/>
            </a:r>
            <a:endParaRPr b="1"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Política de Gestión de Accesos.</a:t>
            </a:r>
            <a:endParaRPr/>
          </a:p>
          <a:p>
            <a:pPr indent="-169369" lvl="0" marL="304815" marR="0" rtl="0" algn="just">
              <a:spcBef>
                <a:spcPts val="0"/>
              </a:spcBef>
              <a:spcAft>
                <a:spcPts val="0"/>
              </a:spcAft>
              <a:buClr>
                <a:schemeClr val="dk1"/>
              </a:buClr>
              <a:buSzPts val="2133"/>
              <a:buFont typeface="Noto Sans Symbols"/>
              <a:buNone/>
            </a:pPr>
            <a:r>
              <a:t/>
            </a:r>
            <a:endParaRPr b="1"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Manual de Políticas para Clasificación de Información. </a:t>
            </a:r>
            <a:endParaRPr/>
          </a:p>
          <a:p>
            <a:pPr indent="-169369" lvl="0" marL="304815" marR="0" rtl="0" algn="just">
              <a:spcBef>
                <a:spcPts val="0"/>
              </a:spcBef>
              <a:spcAft>
                <a:spcPts val="0"/>
              </a:spcAft>
              <a:buClr>
                <a:schemeClr val="dk1"/>
              </a:buClr>
              <a:buSzPts val="2133"/>
              <a:buFont typeface="Noto Sans Symbols"/>
              <a:buNone/>
            </a:pPr>
            <a:r>
              <a:t/>
            </a:r>
            <a:endParaRPr b="1"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Noto Sans Symbols"/>
              <a:buChar char="⮚"/>
            </a:pPr>
            <a:r>
              <a:rPr b="1" lang="es-ES" sz="2133">
                <a:solidFill>
                  <a:srgbClr val="000000"/>
                </a:solidFill>
                <a:latin typeface="Arial"/>
                <a:ea typeface="Arial"/>
                <a:cs typeface="Arial"/>
                <a:sym typeface="Arial"/>
              </a:rPr>
              <a:t>Manual de Políticas para el Uso de Redes Sociales. </a:t>
            </a:r>
            <a:endParaRPr b="1" sz="2133">
              <a:solidFill>
                <a:srgbClr val="000000"/>
              </a:solidFill>
              <a:latin typeface="Arial"/>
              <a:ea typeface="Arial"/>
              <a:cs typeface="Arial"/>
              <a:sym typeface="Arial"/>
            </a:endParaRPr>
          </a:p>
        </p:txBody>
      </p:sp>
      <p:pic>
        <p:nvPicPr>
          <p:cNvPr id="368" name="Google Shape;368;p17"/>
          <p:cNvPicPr preferRelativeResize="0"/>
          <p:nvPr/>
        </p:nvPicPr>
        <p:blipFill rotWithShape="1">
          <a:blip r:embed="rId3">
            <a:alphaModFix/>
          </a:blip>
          <a:srcRect b="0" l="0" r="0" t="0"/>
          <a:stretch/>
        </p:blipFill>
        <p:spPr>
          <a:xfrm>
            <a:off x="6962451" y="2293347"/>
            <a:ext cx="4862582" cy="28024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372" name="Shape 372"/>
        <p:cNvGrpSpPr/>
        <p:nvPr/>
      </p:nvGrpSpPr>
      <p:grpSpPr>
        <a:xfrm>
          <a:off x="0" y="0"/>
          <a:ext cx="0" cy="0"/>
          <a:chOff x="0" y="0"/>
          <a:chExt cx="0" cy="0"/>
        </a:xfrm>
      </p:grpSpPr>
      <p:pic>
        <p:nvPicPr>
          <p:cNvPr id="373" name="Google Shape;373;p18"/>
          <p:cNvPicPr preferRelativeResize="0"/>
          <p:nvPr/>
        </p:nvPicPr>
        <p:blipFill rotWithShape="1">
          <a:blip r:embed="rId3">
            <a:alphaModFix/>
          </a:blip>
          <a:srcRect b="0" l="0" r="0" t="0"/>
          <a:stretch/>
        </p:blipFill>
        <p:spPr>
          <a:xfrm>
            <a:off x="9541277" y="4560136"/>
            <a:ext cx="2193523" cy="1857673"/>
          </a:xfrm>
          <a:prstGeom prst="rect">
            <a:avLst/>
          </a:prstGeom>
          <a:noFill/>
          <a:ln>
            <a:noFill/>
          </a:ln>
        </p:spPr>
      </p:pic>
      <p:pic>
        <p:nvPicPr>
          <p:cNvPr id="374" name="Google Shape;374;p18"/>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375" name="Google Shape;375;p18"/>
          <p:cNvSpPr txBox="1"/>
          <p:nvPr/>
        </p:nvSpPr>
        <p:spPr>
          <a:xfrm>
            <a:off x="890699" y="1315517"/>
            <a:ext cx="10844101"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¿QUÉ SE CONSIDERA USO INADECUADO DEL CORREO ELECTRÓNICO? </a:t>
            </a:r>
            <a:endParaRPr sz="2133">
              <a:solidFill>
                <a:srgbClr val="FFFFFF"/>
              </a:solidFill>
              <a:latin typeface="Arial Black"/>
              <a:ea typeface="Arial Black"/>
              <a:cs typeface="Arial Black"/>
              <a:sym typeface="Arial Black"/>
            </a:endParaRPr>
          </a:p>
        </p:txBody>
      </p:sp>
      <p:sp>
        <p:nvSpPr>
          <p:cNvPr id="376" name="Google Shape;376;p18"/>
          <p:cNvSpPr txBox="1"/>
          <p:nvPr/>
        </p:nvSpPr>
        <p:spPr>
          <a:xfrm>
            <a:off x="240540" y="2246155"/>
            <a:ext cx="11684000" cy="3374642"/>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Enviar por correo electrónico contenidos ilegales, peligrosos, amenazadores, abusivos, tortuosos, difamatorios, vulgares, obscenos, calumniosos, invasivos del derecho a la intimidad, odiosos, xenofobitos, étnicos o de cualquier otra forma ofensivos. </a:t>
            </a:r>
            <a:endParaRPr/>
          </a:p>
          <a:p>
            <a:pPr indent="0" lvl="0" marL="0" marR="0" rtl="0" algn="just">
              <a:spcBef>
                <a:spcPts val="0"/>
              </a:spcBef>
              <a:spcAft>
                <a:spcPts val="0"/>
              </a:spcAft>
              <a:buNone/>
            </a:pPr>
            <a:r>
              <a:t/>
            </a:r>
            <a:endParaRPr sz="2133">
              <a:solidFill>
                <a:srgbClr val="FFFFFF"/>
              </a:solidFill>
              <a:latin typeface="Calibri"/>
              <a:ea typeface="Calibri"/>
              <a:cs typeface="Calibri"/>
              <a:sym typeface="Calibri"/>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Hacerse pasar por alguien (persona, cargo o unidad) de La Empresa.</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Enviar correo con información de propiedad de la empresa sin autorización.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Violaciones a las marcas registradas y derechos de autor.</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p:txBody>
      </p:sp>
      <p:sp>
        <p:nvSpPr>
          <p:cNvPr id="377" name="Google Shape;377;p18"/>
          <p:cNvSpPr txBox="1"/>
          <p:nvPr/>
        </p:nvSpPr>
        <p:spPr>
          <a:xfrm>
            <a:off x="2780540" y="466953"/>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 de uso aceptable del correo electrónico</a:t>
            </a:r>
            <a:endParaRPr sz="2667">
              <a:solidFill>
                <a:srgbClr val="00B050"/>
              </a:solidFill>
              <a:latin typeface="Arial Black"/>
              <a:ea typeface="Arial Black"/>
              <a:cs typeface="Arial Black"/>
              <a:sym typeface="Arial Black"/>
            </a:endParaRPr>
          </a:p>
        </p:txBody>
      </p:sp>
      <p:pic>
        <p:nvPicPr>
          <p:cNvPr id="378" name="Google Shape;378;p18"/>
          <p:cNvPicPr preferRelativeResize="0"/>
          <p:nvPr/>
        </p:nvPicPr>
        <p:blipFill rotWithShape="1">
          <a:blip r:embed="rId4">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382" name="Shape 382"/>
        <p:cNvGrpSpPr/>
        <p:nvPr/>
      </p:nvGrpSpPr>
      <p:grpSpPr>
        <a:xfrm>
          <a:off x="0" y="0"/>
          <a:ext cx="0" cy="0"/>
          <a:chOff x="0" y="0"/>
          <a:chExt cx="0" cy="0"/>
        </a:xfrm>
      </p:grpSpPr>
      <p:pic>
        <p:nvPicPr>
          <p:cNvPr id="383" name="Google Shape;383;p19"/>
          <p:cNvPicPr preferRelativeResize="0"/>
          <p:nvPr/>
        </p:nvPicPr>
        <p:blipFill rotWithShape="1">
          <a:blip r:embed="rId3">
            <a:alphaModFix/>
          </a:blip>
          <a:srcRect b="0" l="0" r="0" t="0"/>
          <a:stretch/>
        </p:blipFill>
        <p:spPr>
          <a:xfrm>
            <a:off x="8568135" y="2604790"/>
            <a:ext cx="3051515" cy="2584298"/>
          </a:xfrm>
          <a:prstGeom prst="rect">
            <a:avLst/>
          </a:prstGeom>
          <a:noFill/>
          <a:ln>
            <a:noFill/>
          </a:ln>
        </p:spPr>
      </p:pic>
      <p:pic>
        <p:nvPicPr>
          <p:cNvPr id="384" name="Google Shape;384;p19"/>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385" name="Google Shape;385;p19"/>
          <p:cNvSpPr txBox="1"/>
          <p:nvPr/>
        </p:nvSpPr>
        <p:spPr>
          <a:xfrm>
            <a:off x="775549" y="1341495"/>
            <a:ext cx="10844101"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¿QUÉ SE CONSIDERA USO INADECUADO DEL CORREO ELECTRÓNICO? </a:t>
            </a:r>
            <a:endParaRPr sz="2133">
              <a:solidFill>
                <a:srgbClr val="FFFFFF"/>
              </a:solidFill>
              <a:latin typeface="Arial Black"/>
              <a:ea typeface="Arial Black"/>
              <a:cs typeface="Arial Black"/>
              <a:sym typeface="Arial Black"/>
            </a:endParaRPr>
          </a:p>
        </p:txBody>
      </p:sp>
      <p:sp>
        <p:nvSpPr>
          <p:cNvPr id="386" name="Google Shape;386;p19"/>
          <p:cNvSpPr txBox="1"/>
          <p:nvPr/>
        </p:nvSpPr>
        <p:spPr>
          <a:xfrm>
            <a:off x="248355" y="2717129"/>
            <a:ext cx="11684000" cy="2389950"/>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Enviar Spam, cadenas, chistes, juegos, fotografías, música.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Hostigar o acechar usuarios.</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Impedir a un usuario el uso del servicio.</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Arial"/>
              <a:buChar char="•"/>
            </a:pPr>
            <a:r>
              <a:rPr lang="es-ES" sz="2133">
                <a:solidFill>
                  <a:srgbClr val="FFFFFF"/>
                </a:solidFill>
                <a:latin typeface="Arial"/>
                <a:ea typeface="Arial"/>
                <a:cs typeface="Arial"/>
                <a:sym typeface="Arial"/>
              </a:rPr>
              <a:t>Usar el correo para fines personales o sociales.  </a:t>
            </a:r>
            <a:endParaRPr/>
          </a:p>
        </p:txBody>
      </p:sp>
      <p:sp>
        <p:nvSpPr>
          <p:cNvPr id="387" name="Google Shape;387;p19"/>
          <p:cNvSpPr txBox="1"/>
          <p:nvPr/>
        </p:nvSpPr>
        <p:spPr>
          <a:xfrm>
            <a:off x="2772725" y="422541"/>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 de uso aceptable del correo electrónico</a:t>
            </a:r>
            <a:endParaRPr sz="2667">
              <a:solidFill>
                <a:srgbClr val="00B050"/>
              </a:solidFill>
              <a:latin typeface="Arial Black"/>
              <a:ea typeface="Arial Black"/>
              <a:cs typeface="Arial Black"/>
              <a:sym typeface="Arial Black"/>
            </a:endParaRPr>
          </a:p>
        </p:txBody>
      </p:sp>
      <p:pic>
        <p:nvPicPr>
          <p:cNvPr id="388" name="Google Shape;388;p19"/>
          <p:cNvPicPr preferRelativeResize="0"/>
          <p:nvPr/>
        </p:nvPicPr>
        <p:blipFill rotWithShape="1">
          <a:blip r:embed="rId4">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
          <p:cNvSpPr txBox="1"/>
          <p:nvPr/>
        </p:nvSpPr>
        <p:spPr>
          <a:xfrm>
            <a:off x="1066800" y="1955800"/>
            <a:ext cx="9707700" cy="3087000"/>
          </a:xfrm>
          <a:prstGeom prst="rect">
            <a:avLst/>
          </a:prstGeom>
          <a:noFill/>
          <a:ln>
            <a:noFill/>
          </a:ln>
        </p:spPr>
        <p:txBody>
          <a:bodyPr anchorCtr="0" anchor="t" bIns="0" lIns="0" spcFirstLastPara="1" rIns="0" wrap="square" tIns="0">
            <a:spAutoFit/>
          </a:bodyPr>
          <a:lstStyle/>
          <a:p>
            <a:pPr indent="-342917" lvl="0" marL="342917" marR="0" rtl="0" algn="l">
              <a:lnSpc>
                <a:spcPct val="140037"/>
              </a:lnSpc>
              <a:spcBef>
                <a:spcPts val="0"/>
              </a:spcBef>
              <a:spcAft>
                <a:spcPts val="0"/>
              </a:spcAft>
              <a:buClr>
                <a:srgbClr val="FFFFFF"/>
              </a:buClr>
              <a:buSzPts val="2133"/>
              <a:buFont typeface="Arial Black"/>
              <a:buAutoNum type="arabicPeriod"/>
            </a:pPr>
            <a:r>
              <a:rPr lang="es-ES" sz="2133">
                <a:solidFill>
                  <a:srgbClr val="FFFFFF"/>
                </a:solidFill>
                <a:latin typeface="Arial Black"/>
                <a:ea typeface="Arial Black"/>
                <a:cs typeface="Arial Black"/>
                <a:sym typeface="Arial Black"/>
              </a:rPr>
              <a:t> </a:t>
            </a:r>
            <a:r>
              <a:rPr lang="es-ES" sz="2133">
                <a:solidFill>
                  <a:srgbClr val="1F497D"/>
                </a:solidFill>
                <a:latin typeface="Arial Black"/>
                <a:ea typeface="Arial Black"/>
                <a:cs typeface="Arial Black"/>
                <a:sym typeface="Arial Black"/>
              </a:rPr>
              <a:t>Definiciones</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Confidencialidad</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Identidad</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Bases Legales y Políticas de Seguridad de Información</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Ingeniería Social</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Video</a:t>
            </a:r>
            <a:endParaRPr>
              <a:solidFill>
                <a:srgbClr val="1F497D"/>
              </a:solidFill>
            </a:endParaRPr>
          </a:p>
          <a:p>
            <a:pPr indent="-342917" lvl="0" marL="342917" marR="0" rtl="0" algn="l">
              <a:lnSpc>
                <a:spcPct val="140037"/>
              </a:lnSpc>
              <a:spcBef>
                <a:spcPts val="0"/>
              </a:spcBef>
              <a:spcAft>
                <a:spcPts val="0"/>
              </a:spcAft>
              <a:buClr>
                <a:srgbClr val="1F497D"/>
              </a:buClr>
              <a:buSzPts val="2133"/>
              <a:buFont typeface="Arial Black"/>
              <a:buAutoNum type="arabicPeriod"/>
            </a:pPr>
            <a:r>
              <a:rPr lang="es-ES" sz="2133">
                <a:solidFill>
                  <a:srgbClr val="1F497D"/>
                </a:solidFill>
                <a:latin typeface="Arial Black"/>
                <a:ea typeface="Arial Black"/>
                <a:cs typeface="Arial Black"/>
                <a:sym typeface="Arial Black"/>
              </a:rPr>
              <a:t> Preguntas y cierre</a:t>
            </a:r>
            <a:endParaRPr>
              <a:solidFill>
                <a:srgbClr val="1F497D"/>
              </a:solidFill>
            </a:endParaRPr>
          </a:p>
        </p:txBody>
      </p:sp>
      <p:sp>
        <p:nvSpPr>
          <p:cNvPr id="189" name="Google Shape;189;p2"/>
          <p:cNvSpPr txBox="1"/>
          <p:nvPr/>
        </p:nvSpPr>
        <p:spPr>
          <a:xfrm>
            <a:off x="1422400" y="890700"/>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CONTENIDO</a:t>
            </a:r>
            <a:endParaRPr sz="2667">
              <a:solidFill>
                <a:srgbClr val="00B050"/>
              </a:solidFill>
              <a:latin typeface="Arial Black"/>
              <a:ea typeface="Arial Black"/>
              <a:cs typeface="Arial Black"/>
              <a:sym typeface="Arial Black"/>
            </a:endParaRPr>
          </a:p>
        </p:txBody>
      </p:sp>
      <p:pic>
        <p:nvPicPr>
          <p:cNvPr id="190" name="Google Shape;190;p2"/>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191" name="Google Shape;191;p2"/>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392" name="Shape 392"/>
        <p:cNvGrpSpPr/>
        <p:nvPr/>
      </p:nvGrpSpPr>
      <p:grpSpPr>
        <a:xfrm>
          <a:off x="0" y="0"/>
          <a:ext cx="0" cy="0"/>
          <a:chOff x="0" y="0"/>
          <a:chExt cx="0" cy="0"/>
        </a:xfrm>
      </p:grpSpPr>
      <p:pic>
        <p:nvPicPr>
          <p:cNvPr id="393" name="Google Shape;393;p20"/>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394" name="Google Shape;394;p20"/>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
        <p:nvSpPr>
          <p:cNvPr id="395" name="Google Shape;395;p20"/>
          <p:cNvSpPr txBox="1"/>
          <p:nvPr/>
        </p:nvSpPr>
        <p:spPr>
          <a:xfrm>
            <a:off x="2794000" y="432887"/>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 de Uso de Internet</a:t>
            </a:r>
            <a:endParaRPr sz="2667">
              <a:solidFill>
                <a:srgbClr val="00B050"/>
              </a:solidFill>
              <a:latin typeface="Arial Black"/>
              <a:ea typeface="Arial Black"/>
              <a:cs typeface="Arial Black"/>
              <a:sym typeface="Arial Black"/>
            </a:endParaRPr>
          </a:p>
        </p:txBody>
      </p:sp>
      <p:sp>
        <p:nvSpPr>
          <p:cNvPr id="396" name="Google Shape;396;p20"/>
          <p:cNvSpPr txBox="1"/>
          <p:nvPr/>
        </p:nvSpPr>
        <p:spPr>
          <a:xfrm>
            <a:off x="406400" y="1193800"/>
            <a:ext cx="11365650" cy="23899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Las Políticas de Seguridad de la Organización, definen el uso de perfiles de Navegación a los fines de garantizar el uso aceptable de Internet, estos perfiles permiten el acceso de los usuarios de acuerdo a sus funciones, a páginas que contribuyan con su desempeño laboral y que se hayan definido por la organización.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Si se requiere el uso de páginas o recursos de Internet que sean bloqueados, los mismos deben ser canalizados por los supervisores. </a:t>
            </a:r>
            <a:endParaRPr sz="2133">
              <a:solidFill>
                <a:srgbClr val="FFFFFF"/>
              </a:solidFill>
              <a:latin typeface="Arial"/>
              <a:ea typeface="Arial"/>
              <a:cs typeface="Arial"/>
              <a:sym typeface="Arial"/>
            </a:endParaRPr>
          </a:p>
        </p:txBody>
      </p:sp>
      <p:pic>
        <p:nvPicPr>
          <p:cNvPr id="397" name="Google Shape;397;p20"/>
          <p:cNvPicPr preferRelativeResize="0"/>
          <p:nvPr/>
        </p:nvPicPr>
        <p:blipFill rotWithShape="1">
          <a:blip r:embed="rId4">
            <a:alphaModFix/>
          </a:blip>
          <a:srcRect b="0" l="0" r="0" t="0"/>
          <a:stretch/>
        </p:blipFill>
        <p:spPr>
          <a:xfrm>
            <a:off x="3342064" y="3762639"/>
            <a:ext cx="5507872" cy="28413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401" name="Shape 401"/>
        <p:cNvGrpSpPr/>
        <p:nvPr/>
      </p:nvGrpSpPr>
      <p:grpSpPr>
        <a:xfrm>
          <a:off x="0" y="0"/>
          <a:ext cx="0" cy="0"/>
          <a:chOff x="0" y="0"/>
          <a:chExt cx="0" cy="0"/>
        </a:xfrm>
      </p:grpSpPr>
      <p:pic>
        <p:nvPicPr>
          <p:cNvPr id="402" name="Google Shape;402;p21"/>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403" name="Google Shape;403;p21"/>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404" name="Google Shape;404;p21"/>
          <p:cNvSpPr txBox="1"/>
          <p:nvPr/>
        </p:nvSpPr>
        <p:spPr>
          <a:xfrm>
            <a:off x="441965" y="1636459"/>
            <a:ext cx="11107979" cy="3702873"/>
          </a:xfrm>
          <a:prstGeom prst="rect">
            <a:avLst/>
          </a:prstGeom>
          <a:noFill/>
          <a:ln>
            <a:noFill/>
          </a:ln>
        </p:spPr>
        <p:txBody>
          <a:bodyPr anchorCtr="0" anchor="t" bIns="45700" lIns="91425" spcFirstLastPara="1" rIns="91425" wrap="square" tIns="45700">
            <a:spAutoFit/>
          </a:bodyPr>
          <a:lstStyle/>
          <a:p>
            <a:pPr indent="-342917" lvl="0" marL="342917" marR="0" rtl="0" algn="just">
              <a:spcBef>
                <a:spcPts val="0"/>
              </a:spcBef>
              <a:spcAft>
                <a:spcPts val="0"/>
              </a:spcAft>
              <a:buClr>
                <a:srgbClr val="FFFFFF"/>
              </a:buClr>
              <a:buSzPts val="2133"/>
              <a:buFont typeface="Calibri"/>
              <a:buAutoNum type="arabicPeriod"/>
            </a:pPr>
            <a:r>
              <a:rPr b="1" lang="es-ES" sz="2133">
                <a:solidFill>
                  <a:srgbClr val="FFFFFF"/>
                </a:solidFill>
                <a:latin typeface="Arial"/>
                <a:ea typeface="Arial"/>
                <a:cs typeface="Arial"/>
                <a:sym typeface="Arial"/>
              </a:rPr>
              <a:t>Actualiza a menudo tu sistema operativo.</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2. Instala y mantén al día un buen antivirus.</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3. No caigas en la trampa del phishing. </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4. Evitar abrir archivos adjuntos sospechosos.</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5. No confíes en redes wifi desconocidas. </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6. Navega por URLs con prefijo HTTPS.</a:t>
            </a:r>
            <a:endParaRPr/>
          </a:p>
        </p:txBody>
      </p:sp>
      <p:sp>
        <p:nvSpPr>
          <p:cNvPr id="405" name="Google Shape;405;p21"/>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Recomendaciones de Navegación Segura</a:t>
            </a:r>
            <a:endParaRPr sz="2667">
              <a:solidFill>
                <a:srgbClr val="00B050"/>
              </a:solidFill>
              <a:latin typeface="Arial Black"/>
              <a:ea typeface="Arial Black"/>
              <a:cs typeface="Arial Black"/>
              <a:sym typeface="Arial Black"/>
            </a:endParaRPr>
          </a:p>
        </p:txBody>
      </p:sp>
      <p:pic>
        <p:nvPicPr>
          <p:cNvPr id="406" name="Google Shape;406;p21"/>
          <p:cNvPicPr preferRelativeResize="0"/>
          <p:nvPr/>
        </p:nvPicPr>
        <p:blipFill rotWithShape="1">
          <a:blip r:embed="rId5">
            <a:alphaModFix/>
          </a:blip>
          <a:srcRect b="0" l="0" r="0" t="0"/>
          <a:stretch/>
        </p:blipFill>
        <p:spPr>
          <a:xfrm>
            <a:off x="6977548" y="2259932"/>
            <a:ext cx="4572396" cy="2387807"/>
          </a:xfrm>
          <a:prstGeom prst="rect">
            <a:avLst/>
          </a:prstGeom>
          <a:noFill/>
          <a:ln>
            <a:noFill/>
          </a:ln>
        </p:spPr>
      </p:pic>
      <p:pic>
        <p:nvPicPr>
          <p:cNvPr id="407" name="Google Shape;407;p21"/>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411" name="Shape 411"/>
        <p:cNvGrpSpPr/>
        <p:nvPr/>
      </p:nvGrpSpPr>
      <p:grpSpPr>
        <a:xfrm>
          <a:off x="0" y="0"/>
          <a:ext cx="0" cy="0"/>
          <a:chOff x="0" y="0"/>
          <a:chExt cx="0" cy="0"/>
        </a:xfrm>
      </p:grpSpPr>
      <p:pic>
        <p:nvPicPr>
          <p:cNvPr id="412" name="Google Shape;412;p22"/>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413" name="Google Shape;413;p22"/>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414" name="Google Shape;414;p22"/>
          <p:cNvSpPr txBox="1"/>
          <p:nvPr/>
        </p:nvSpPr>
        <p:spPr>
          <a:xfrm>
            <a:off x="273539" y="2624495"/>
            <a:ext cx="11107979" cy="337464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7. Al terminar tu día, cierra sesión. </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8. Selecciona contraseñas seguras y cámbialas periódicamente.</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9. Utiliza dispositivos de confianza para operaciones confidenciales.</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10. No responda a correos que requieran sus datos personales.</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a:p>
            <a:pPr indent="0" lvl="0" marL="0" marR="0" rtl="0" algn="just">
              <a:spcBef>
                <a:spcPts val="0"/>
              </a:spcBef>
              <a:spcAft>
                <a:spcPts val="0"/>
              </a:spcAft>
              <a:buNone/>
            </a:pPr>
            <a:r>
              <a:rPr b="1" lang="es-ES" sz="2133">
                <a:solidFill>
                  <a:srgbClr val="FFFFFF"/>
                </a:solidFill>
                <a:latin typeface="Arial"/>
                <a:ea typeface="Arial"/>
                <a:cs typeface="Arial"/>
                <a:sym typeface="Arial"/>
              </a:rPr>
              <a:t>11. No hacer  clic en los correos electrónicos promocionales o de avisos urgentes.</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415" name="Google Shape;415;p22"/>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Recomendaciones de Navegación Segura</a:t>
            </a:r>
            <a:endParaRPr sz="2667">
              <a:solidFill>
                <a:srgbClr val="00B050"/>
              </a:solidFill>
              <a:latin typeface="Arial Black"/>
              <a:ea typeface="Arial Black"/>
              <a:cs typeface="Arial Black"/>
              <a:sym typeface="Arial Black"/>
            </a:endParaRPr>
          </a:p>
        </p:txBody>
      </p:sp>
      <p:pic>
        <p:nvPicPr>
          <p:cNvPr id="416" name="Google Shape;416;p22"/>
          <p:cNvPicPr preferRelativeResize="0"/>
          <p:nvPr/>
        </p:nvPicPr>
        <p:blipFill rotWithShape="1">
          <a:blip r:embed="rId5">
            <a:alphaModFix/>
          </a:blip>
          <a:srcRect b="0" l="0" r="0" t="0"/>
          <a:stretch/>
        </p:blipFill>
        <p:spPr>
          <a:xfrm>
            <a:off x="8229600" y="1295401"/>
            <a:ext cx="3497130" cy="1826279"/>
          </a:xfrm>
          <a:prstGeom prst="rect">
            <a:avLst/>
          </a:prstGeom>
          <a:noFill/>
          <a:ln>
            <a:noFill/>
          </a:ln>
        </p:spPr>
      </p:pic>
      <p:pic>
        <p:nvPicPr>
          <p:cNvPr id="417" name="Google Shape;417;p22"/>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sp>
        <p:nvSpPr>
          <p:cNvPr id="422" name="Google Shape;422;p23"/>
          <p:cNvSpPr txBox="1"/>
          <p:nvPr/>
        </p:nvSpPr>
        <p:spPr>
          <a:xfrm>
            <a:off x="508000" y="482600"/>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Políticas Generales de Activos de Información</a:t>
            </a:r>
            <a:endParaRPr sz="2667">
              <a:solidFill>
                <a:srgbClr val="00B050"/>
              </a:solidFill>
              <a:latin typeface="Arial Black"/>
              <a:ea typeface="Arial Black"/>
              <a:cs typeface="Arial Black"/>
              <a:sym typeface="Arial Black"/>
            </a:endParaRPr>
          </a:p>
        </p:txBody>
      </p:sp>
      <p:sp>
        <p:nvSpPr>
          <p:cNvPr id="423" name="Google Shape;423;p23"/>
          <p:cNvSpPr txBox="1"/>
          <p:nvPr/>
        </p:nvSpPr>
        <p:spPr>
          <a:xfrm>
            <a:off x="675143" y="1955800"/>
            <a:ext cx="7270411" cy="4031104"/>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Los equipos de la compañía solo deben usarse para actividades de trabajo y no para otros fines, tales como personales, juegos y pasatiempos. </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La pérdida o robo de cualquier componente de hardware debe ser reportada inmediatamente a la Gerencia de Seguridad Física. </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Los Usuarios no deben copiar a un medio removible (como un PenDrive), el software o los datos residentes en las computadoras de La Organización, sin la aprobación previa de la gerencia para la que labora. </a:t>
            </a:r>
            <a:endParaRPr/>
          </a:p>
        </p:txBody>
      </p:sp>
      <p:pic>
        <p:nvPicPr>
          <p:cNvPr id="424" name="Google Shape;424;p23"/>
          <p:cNvPicPr preferRelativeResize="0"/>
          <p:nvPr/>
        </p:nvPicPr>
        <p:blipFill rotWithShape="1">
          <a:blip r:embed="rId3">
            <a:alphaModFix/>
          </a:blip>
          <a:srcRect b="0" l="0" r="0" t="0"/>
          <a:stretch/>
        </p:blipFill>
        <p:spPr>
          <a:xfrm>
            <a:off x="8113155" y="2116015"/>
            <a:ext cx="3835400" cy="30107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24"/>
          <p:cNvSpPr txBox="1"/>
          <p:nvPr/>
        </p:nvSpPr>
        <p:spPr>
          <a:xfrm>
            <a:off x="504093" y="314569"/>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Políticas Generales de Activos de Información</a:t>
            </a:r>
            <a:endParaRPr sz="2667">
              <a:solidFill>
                <a:srgbClr val="00B050"/>
              </a:solidFill>
              <a:latin typeface="Arial Black"/>
              <a:ea typeface="Arial Black"/>
              <a:cs typeface="Arial Black"/>
              <a:sym typeface="Arial Black"/>
            </a:endParaRPr>
          </a:p>
        </p:txBody>
      </p:sp>
      <p:sp>
        <p:nvSpPr>
          <p:cNvPr id="430" name="Google Shape;430;p24"/>
          <p:cNvSpPr txBox="1"/>
          <p:nvPr/>
        </p:nvSpPr>
        <p:spPr>
          <a:xfrm>
            <a:off x="504093" y="2362200"/>
            <a:ext cx="7270411" cy="4359335"/>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No deben moverse los equipos, ni reubicarlos sin autorización. Para llevar un equipo fuera de las instalaciones de La Organización, se requiere una autorización escrita del área de Seguridad Física. </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Los usuarios no pueden instalar software no autorizado. </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Los usuarios deben mantener su mesa limpia de cualquier papel que pueda contener sus contraseñas, debido a que esto forma parte de los ataques no electrónicos. </a:t>
            </a:r>
            <a:endParaRPr/>
          </a:p>
          <a:p>
            <a:pPr indent="-169369" lvl="0" marL="304815" marR="0" rtl="0" algn="l">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169369" lvl="0" marL="304815" marR="0" rtl="0" algn="l">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p:txBody>
      </p:sp>
      <p:pic>
        <p:nvPicPr>
          <p:cNvPr id="431" name="Google Shape;431;p24"/>
          <p:cNvPicPr preferRelativeResize="0"/>
          <p:nvPr/>
        </p:nvPicPr>
        <p:blipFill rotWithShape="1">
          <a:blip r:embed="rId3">
            <a:alphaModFix/>
          </a:blip>
          <a:srcRect b="0" l="0" r="0" t="0"/>
          <a:stretch/>
        </p:blipFill>
        <p:spPr>
          <a:xfrm>
            <a:off x="8041602" y="2639647"/>
            <a:ext cx="3754554" cy="26787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grpSp>
        <p:nvGrpSpPr>
          <p:cNvPr id="437" name="Google Shape;437;p25"/>
          <p:cNvGrpSpPr/>
          <p:nvPr/>
        </p:nvGrpSpPr>
        <p:grpSpPr>
          <a:xfrm>
            <a:off x="1092985" y="433997"/>
            <a:ext cx="6246829" cy="6246829"/>
            <a:chOff x="2159785" y="2196"/>
            <a:chExt cx="6246829" cy="6246829"/>
          </a:xfrm>
        </p:grpSpPr>
        <p:sp>
          <p:nvSpPr>
            <p:cNvPr id="438" name="Google Shape;438;p25"/>
            <p:cNvSpPr/>
            <p:nvPr/>
          </p:nvSpPr>
          <p:spPr>
            <a:xfrm>
              <a:off x="3757022" y="1599434"/>
              <a:ext cx="3052354" cy="3052354"/>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txBox="1"/>
            <p:nvPr/>
          </p:nvSpPr>
          <p:spPr>
            <a:xfrm>
              <a:off x="4204029" y="2046441"/>
              <a:ext cx="2158340" cy="2158340"/>
            </a:xfrm>
            <a:prstGeom prst="rect">
              <a:avLst/>
            </a:prstGeom>
            <a:noFill/>
            <a:ln>
              <a:noFill/>
            </a:ln>
          </p:spPr>
          <p:txBody>
            <a:bodyPr anchorCtr="0" anchor="ctr" bIns="27925" lIns="27925" spcFirstLastPara="1" rIns="27925" wrap="square" tIns="27925">
              <a:noAutofit/>
            </a:bodyPr>
            <a:lstStyle/>
            <a:p>
              <a:pPr indent="0" lvl="0" marL="0" marR="0" rtl="0" algn="ctr">
                <a:lnSpc>
                  <a:spcPct val="90000"/>
                </a:lnSpc>
                <a:spcBef>
                  <a:spcPts val="0"/>
                </a:spcBef>
                <a:spcAft>
                  <a:spcPts val="0"/>
                </a:spcAft>
                <a:buClr>
                  <a:schemeClr val="dk1"/>
                </a:buClr>
                <a:buSzPts val="2200"/>
                <a:buFont typeface="Arial Black"/>
                <a:buNone/>
              </a:pPr>
              <a:r>
                <a:rPr lang="es-ES" sz="2200">
                  <a:solidFill>
                    <a:schemeClr val="dk1"/>
                  </a:solidFill>
                  <a:latin typeface="Arial Black"/>
                  <a:ea typeface="Arial Black"/>
                  <a:cs typeface="Arial Black"/>
                  <a:sym typeface="Arial Black"/>
                </a:rPr>
                <a:t>Tipos </a:t>
              </a:r>
              <a:endParaRPr/>
            </a:p>
            <a:p>
              <a:pPr indent="0" lvl="0" marL="0" marR="0" rtl="0" algn="ctr">
                <a:lnSpc>
                  <a:spcPct val="90000"/>
                </a:lnSpc>
                <a:spcBef>
                  <a:spcPts val="770"/>
                </a:spcBef>
                <a:spcAft>
                  <a:spcPts val="0"/>
                </a:spcAft>
                <a:buClr>
                  <a:schemeClr val="dk1"/>
                </a:buClr>
                <a:buSzPts val="2200"/>
                <a:buFont typeface="Arial Black"/>
                <a:buNone/>
              </a:pPr>
              <a:r>
                <a:rPr lang="es-ES" sz="2200">
                  <a:solidFill>
                    <a:schemeClr val="dk1"/>
                  </a:solidFill>
                  <a:latin typeface="Arial Black"/>
                  <a:ea typeface="Arial Black"/>
                  <a:cs typeface="Arial Black"/>
                  <a:sym typeface="Arial Black"/>
                </a:rPr>
                <a:t>Ciberataques</a:t>
              </a:r>
              <a:endParaRPr/>
            </a:p>
          </p:txBody>
        </p:sp>
        <p:sp>
          <p:nvSpPr>
            <p:cNvPr id="440" name="Google Shape;440;p25"/>
            <p:cNvSpPr/>
            <p:nvPr/>
          </p:nvSpPr>
          <p:spPr>
            <a:xfrm>
              <a:off x="4520111" y="2196"/>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txBox="1"/>
            <p:nvPr/>
          </p:nvSpPr>
          <p:spPr>
            <a:xfrm>
              <a:off x="4743614" y="225699"/>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DoS o </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DDoS</a:t>
              </a:r>
              <a:endParaRPr b="1" sz="1400">
                <a:solidFill>
                  <a:schemeClr val="dk1"/>
                </a:solidFill>
                <a:latin typeface="Arial"/>
                <a:ea typeface="Arial"/>
                <a:cs typeface="Arial"/>
                <a:sym typeface="Arial"/>
              </a:endParaRPr>
            </a:p>
          </p:txBody>
        </p:sp>
        <p:sp>
          <p:nvSpPr>
            <p:cNvPr id="442" name="Google Shape;442;p25"/>
            <p:cNvSpPr/>
            <p:nvPr/>
          </p:nvSpPr>
          <p:spPr>
            <a:xfrm>
              <a:off x="5700274" y="318420"/>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nvSpPr>
          <p:spPr>
            <a:xfrm>
              <a:off x="5923777" y="541923"/>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Spoofing</a:t>
              </a:r>
              <a:endParaRPr b="1" sz="1400">
                <a:solidFill>
                  <a:schemeClr val="dk1"/>
                </a:solidFill>
                <a:latin typeface="Arial"/>
                <a:ea typeface="Arial"/>
                <a:cs typeface="Arial"/>
                <a:sym typeface="Arial"/>
              </a:endParaRPr>
            </a:p>
          </p:txBody>
        </p:sp>
        <p:sp>
          <p:nvSpPr>
            <p:cNvPr id="444" name="Google Shape;444;p25"/>
            <p:cNvSpPr/>
            <p:nvPr/>
          </p:nvSpPr>
          <p:spPr>
            <a:xfrm>
              <a:off x="6564213" y="1182359"/>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txBox="1"/>
            <p:nvPr/>
          </p:nvSpPr>
          <p:spPr>
            <a:xfrm>
              <a:off x="6787716" y="1405862"/>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Sniffing</a:t>
              </a:r>
              <a:endParaRPr b="1" sz="1400">
                <a:solidFill>
                  <a:schemeClr val="dk1"/>
                </a:solidFill>
                <a:latin typeface="Arial"/>
                <a:ea typeface="Arial"/>
                <a:cs typeface="Arial"/>
                <a:sym typeface="Arial"/>
              </a:endParaRPr>
            </a:p>
          </p:txBody>
        </p:sp>
        <p:sp>
          <p:nvSpPr>
            <p:cNvPr id="446" name="Google Shape;446;p25"/>
            <p:cNvSpPr/>
            <p:nvPr/>
          </p:nvSpPr>
          <p:spPr>
            <a:xfrm>
              <a:off x="6880437" y="2362522"/>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txBox="1"/>
            <p:nvPr/>
          </p:nvSpPr>
          <p:spPr>
            <a:xfrm>
              <a:off x="7103940" y="2586025"/>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Man in the Middle</a:t>
              </a:r>
              <a:endParaRPr b="1" sz="1400">
                <a:solidFill>
                  <a:schemeClr val="dk1"/>
                </a:solidFill>
                <a:latin typeface="Arial"/>
                <a:ea typeface="Arial"/>
                <a:cs typeface="Arial"/>
                <a:sym typeface="Arial"/>
              </a:endParaRPr>
            </a:p>
          </p:txBody>
        </p:sp>
        <p:sp>
          <p:nvSpPr>
            <p:cNvPr id="448" name="Google Shape;448;p25"/>
            <p:cNvSpPr/>
            <p:nvPr/>
          </p:nvSpPr>
          <p:spPr>
            <a:xfrm>
              <a:off x="6564213" y="3542685"/>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txBox="1"/>
            <p:nvPr/>
          </p:nvSpPr>
          <p:spPr>
            <a:xfrm>
              <a:off x="6787716" y="3766188"/>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Vulnerabilidad Día 0</a:t>
              </a:r>
              <a:endParaRPr/>
            </a:p>
          </p:txBody>
        </p:sp>
        <p:sp>
          <p:nvSpPr>
            <p:cNvPr id="450" name="Google Shape;450;p25"/>
            <p:cNvSpPr/>
            <p:nvPr/>
          </p:nvSpPr>
          <p:spPr>
            <a:xfrm>
              <a:off x="5700274" y="4406625"/>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5"/>
            <p:cNvSpPr txBox="1"/>
            <p:nvPr/>
          </p:nvSpPr>
          <p:spPr>
            <a:xfrm>
              <a:off x="5923777" y="4630128"/>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ATP</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(Amenaza </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Persistente</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Avanzada</a:t>
              </a:r>
              <a:r>
                <a:rPr lang="es-ES" sz="1400">
                  <a:solidFill>
                    <a:schemeClr val="dk1"/>
                  </a:solidFill>
                  <a:latin typeface="Arial"/>
                  <a:ea typeface="Arial"/>
                  <a:cs typeface="Arial"/>
                  <a:sym typeface="Arial"/>
                </a:rPr>
                <a:t>)</a:t>
              </a:r>
              <a:endParaRPr/>
            </a:p>
          </p:txBody>
        </p:sp>
        <p:sp>
          <p:nvSpPr>
            <p:cNvPr id="452" name="Google Shape;452;p25"/>
            <p:cNvSpPr/>
            <p:nvPr/>
          </p:nvSpPr>
          <p:spPr>
            <a:xfrm>
              <a:off x="4520111" y="4722848"/>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txBox="1"/>
            <p:nvPr/>
          </p:nvSpPr>
          <p:spPr>
            <a:xfrm>
              <a:off x="4743614" y="4946351"/>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Phishing</a:t>
              </a:r>
              <a:endParaRPr/>
            </a:p>
          </p:txBody>
        </p:sp>
        <p:sp>
          <p:nvSpPr>
            <p:cNvPr id="454" name="Google Shape;454;p25"/>
            <p:cNvSpPr/>
            <p:nvPr/>
          </p:nvSpPr>
          <p:spPr>
            <a:xfrm>
              <a:off x="3339948" y="4406625"/>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
            <p:cNvSpPr txBox="1"/>
            <p:nvPr/>
          </p:nvSpPr>
          <p:spPr>
            <a:xfrm>
              <a:off x="3563451" y="4630128"/>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Puntos de </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Cero Acceso</a:t>
              </a:r>
              <a:endParaRPr/>
            </a:p>
          </p:txBody>
        </p:sp>
        <p:sp>
          <p:nvSpPr>
            <p:cNvPr id="456" name="Google Shape;456;p25"/>
            <p:cNvSpPr/>
            <p:nvPr/>
          </p:nvSpPr>
          <p:spPr>
            <a:xfrm>
              <a:off x="2476008" y="3542685"/>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
            <p:cNvSpPr txBox="1"/>
            <p:nvPr/>
          </p:nvSpPr>
          <p:spPr>
            <a:xfrm>
              <a:off x="2699511" y="3766188"/>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Sexing</a:t>
              </a:r>
              <a:endParaRPr b="1" sz="1400">
                <a:solidFill>
                  <a:schemeClr val="dk1"/>
                </a:solidFill>
                <a:latin typeface="Arial"/>
                <a:ea typeface="Arial"/>
                <a:cs typeface="Arial"/>
                <a:sym typeface="Arial"/>
              </a:endParaRPr>
            </a:p>
          </p:txBody>
        </p:sp>
        <p:sp>
          <p:nvSpPr>
            <p:cNvPr id="458" name="Google Shape;458;p25"/>
            <p:cNvSpPr/>
            <p:nvPr/>
          </p:nvSpPr>
          <p:spPr>
            <a:xfrm>
              <a:off x="2159785" y="2362522"/>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txBox="1"/>
            <p:nvPr/>
          </p:nvSpPr>
          <p:spPr>
            <a:xfrm>
              <a:off x="2383288" y="2586025"/>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Grooming</a:t>
              </a:r>
              <a:endParaRPr/>
            </a:p>
          </p:txBody>
        </p:sp>
        <p:sp>
          <p:nvSpPr>
            <p:cNvPr id="460" name="Google Shape;460;p25"/>
            <p:cNvSpPr/>
            <p:nvPr/>
          </p:nvSpPr>
          <p:spPr>
            <a:xfrm>
              <a:off x="2476008" y="1182359"/>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txBox="1"/>
            <p:nvPr/>
          </p:nvSpPr>
          <p:spPr>
            <a:xfrm>
              <a:off x="2699511" y="1405862"/>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Ataque Social</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e</a:t>
              </a:r>
              <a:endParaRPr/>
            </a:p>
            <a:p>
              <a:pPr indent="0" lvl="0" marL="0" marR="0" rtl="0" algn="ctr">
                <a:lnSpc>
                  <a:spcPct val="90000"/>
                </a:lnSpc>
                <a:spcBef>
                  <a:spcPts val="490"/>
                </a:spcBef>
                <a:spcAft>
                  <a:spcPts val="0"/>
                </a:spcAft>
                <a:buClr>
                  <a:schemeClr val="dk1"/>
                </a:buClr>
                <a:buSzPts val="1400"/>
                <a:buFont typeface="Arial"/>
                <a:buNone/>
              </a:pPr>
              <a:r>
                <a:rPr b="1" lang="es-ES" sz="1400">
                  <a:solidFill>
                    <a:schemeClr val="dk1"/>
                  </a:solidFill>
                  <a:latin typeface="Arial"/>
                  <a:ea typeface="Arial"/>
                  <a:cs typeface="Arial"/>
                  <a:sym typeface="Arial"/>
                </a:rPr>
                <a:t>Ingeniería Social</a:t>
              </a:r>
              <a:endParaRPr/>
            </a:p>
          </p:txBody>
        </p:sp>
        <p:sp>
          <p:nvSpPr>
            <p:cNvPr id="462" name="Google Shape;462;p25"/>
            <p:cNvSpPr/>
            <p:nvPr/>
          </p:nvSpPr>
          <p:spPr>
            <a:xfrm>
              <a:off x="3339948" y="318420"/>
              <a:ext cx="1526177" cy="1526177"/>
            </a:xfrm>
            <a:prstGeom prst="ellipse">
              <a:avLst/>
            </a:prstGeom>
            <a:solidFill>
              <a:srgbClr val="4372C3">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5"/>
            <p:cNvSpPr txBox="1"/>
            <p:nvPr/>
          </p:nvSpPr>
          <p:spPr>
            <a:xfrm>
              <a:off x="3563451" y="541923"/>
              <a:ext cx="1079171" cy="107917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dk1"/>
                </a:buClr>
                <a:buSzPts val="1400"/>
                <a:buFont typeface="Arial"/>
                <a:buNone/>
              </a:pPr>
              <a:r>
                <a:rPr b="1" lang="es-ES" sz="1400">
                  <a:solidFill>
                    <a:schemeClr val="dk1"/>
                  </a:solidFill>
                  <a:latin typeface="Arial"/>
                  <a:ea typeface="Arial"/>
                  <a:cs typeface="Arial"/>
                  <a:sym typeface="Arial"/>
                </a:rPr>
                <a:t>Malware</a:t>
              </a:r>
              <a:endParaRPr/>
            </a:p>
          </p:txBody>
        </p:sp>
      </p:grpSp>
      <p:sp>
        <p:nvSpPr>
          <p:cNvPr id="464" name="Google Shape;464;p25"/>
          <p:cNvSpPr txBox="1"/>
          <p:nvPr/>
        </p:nvSpPr>
        <p:spPr>
          <a:xfrm>
            <a:off x="558800" y="256824"/>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TIPOS DE CIBERATAQUES</a:t>
            </a:r>
            <a:endParaRPr sz="2667">
              <a:solidFill>
                <a:srgbClr val="00B050"/>
              </a:solidFill>
              <a:latin typeface="Arial Black"/>
              <a:ea typeface="Arial Black"/>
              <a:cs typeface="Arial Black"/>
              <a:sym typeface="Arial Black"/>
            </a:endParaRPr>
          </a:p>
        </p:txBody>
      </p:sp>
      <p:grpSp>
        <p:nvGrpSpPr>
          <p:cNvPr id="465" name="Google Shape;465;p25"/>
          <p:cNvGrpSpPr/>
          <p:nvPr/>
        </p:nvGrpSpPr>
        <p:grpSpPr>
          <a:xfrm>
            <a:off x="7662185" y="1418417"/>
            <a:ext cx="1929605" cy="5209935"/>
            <a:chOff x="448585" y="2458"/>
            <a:chExt cx="1929605" cy="5209935"/>
          </a:xfrm>
        </p:grpSpPr>
        <p:sp>
          <p:nvSpPr>
            <p:cNvPr id="466" name="Google Shape;466;p25"/>
            <p:cNvSpPr/>
            <p:nvPr/>
          </p:nvSpPr>
          <p:spPr>
            <a:xfrm>
              <a:off x="448585" y="2458"/>
              <a:ext cx="1929605" cy="1157763"/>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txBox="1"/>
            <p:nvPr/>
          </p:nvSpPr>
          <p:spPr>
            <a:xfrm>
              <a:off x="448585" y="2458"/>
              <a:ext cx="1929605" cy="1157763"/>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Calibri"/>
                <a:buNone/>
              </a:pPr>
              <a:r>
                <a:rPr lang="es-ES" sz="2500">
                  <a:solidFill>
                    <a:schemeClr val="lt1"/>
                  </a:solidFill>
                  <a:latin typeface="Calibri"/>
                  <a:ea typeface="Calibri"/>
                  <a:cs typeface="Calibri"/>
                  <a:sym typeface="Calibri"/>
                </a:rPr>
                <a:t>Virus</a:t>
              </a:r>
              <a:endParaRPr/>
            </a:p>
          </p:txBody>
        </p:sp>
        <p:sp>
          <p:nvSpPr>
            <p:cNvPr id="468" name="Google Shape;468;p25"/>
            <p:cNvSpPr/>
            <p:nvPr/>
          </p:nvSpPr>
          <p:spPr>
            <a:xfrm>
              <a:off x="448585" y="1353182"/>
              <a:ext cx="1929605" cy="1157763"/>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txBox="1"/>
            <p:nvPr/>
          </p:nvSpPr>
          <p:spPr>
            <a:xfrm>
              <a:off x="448585" y="1353182"/>
              <a:ext cx="1929605" cy="1157763"/>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Calibri"/>
                <a:buNone/>
              </a:pPr>
              <a:r>
                <a:rPr lang="es-ES" sz="2500">
                  <a:solidFill>
                    <a:schemeClr val="lt1"/>
                  </a:solidFill>
                  <a:latin typeface="Calibri"/>
                  <a:ea typeface="Calibri"/>
                  <a:cs typeface="Calibri"/>
                  <a:sym typeface="Calibri"/>
                </a:rPr>
                <a:t>Troyanos</a:t>
              </a:r>
              <a:endParaRPr/>
            </a:p>
          </p:txBody>
        </p:sp>
        <p:sp>
          <p:nvSpPr>
            <p:cNvPr id="470" name="Google Shape;470;p25"/>
            <p:cNvSpPr/>
            <p:nvPr/>
          </p:nvSpPr>
          <p:spPr>
            <a:xfrm>
              <a:off x="448585" y="2703906"/>
              <a:ext cx="1929605" cy="1157763"/>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txBox="1"/>
            <p:nvPr/>
          </p:nvSpPr>
          <p:spPr>
            <a:xfrm>
              <a:off x="448585" y="2703906"/>
              <a:ext cx="1929605" cy="1157763"/>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Calibri"/>
                <a:buNone/>
              </a:pPr>
              <a:r>
                <a:rPr lang="es-ES" sz="2500">
                  <a:solidFill>
                    <a:schemeClr val="lt1"/>
                  </a:solidFill>
                  <a:latin typeface="Calibri"/>
                  <a:ea typeface="Calibri"/>
                  <a:cs typeface="Calibri"/>
                  <a:sym typeface="Calibri"/>
                </a:rPr>
                <a:t>Adware</a:t>
              </a:r>
              <a:endParaRPr/>
            </a:p>
          </p:txBody>
        </p:sp>
        <p:sp>
          <p:nvSpPr>
            <p:cNvPr id="472" name="Google Shape;472;p25"/>
            <p:cNvSpPr/>
            <p:nvPr/>
          </p:nvSpPr>
          <p:spPr>
            <a:xfrm>
              <a:off x="448585" y="4054630"/>
              <a:ext cx="1929605" cy="1157763"/>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txBox="1"/>
            <p:nvPr/>
          </p:nvSpPr>
          <p:spPr>
            <a:xfrm>
              <a:off x="448585" y="4054630"/>
              <a:ext cx="1929605" cy="1157763"/>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Calibri"/>
                <a:buNone/>
              </a:pPr>
              <a:r>
                <a:rPr lang="es-ES" sz="2500">
                  <a:solidFill>
                    <a:schemeClr val="lt1"/>
                  </a:solidFill>
                  <a:latin typeface="Calibri"/>
                  <a:ea typeface="Calibri"/>
                  <a:cs typeface="Calibri"/>
                  <a:sym typeface="Calibri"/>
                </a:rPr>
                <a:t>Ransomware</a:t>
              </a:r>
              <a:endParaRPr sz="2500">
                <a:solidFill>
                  <a:schemeClr val="lt1"/>
                </a:solidFill>
                <a:latin typeface="Calibri"/>
                <a:ea typeface="Calibri"/>
                <a:cs typeface="Calibri"/>
                <a:sym typeface="Calibri"/>
              </a:endParaRPr>
            </a:p>
          </p:txBody>
        </p:sp>
      </p:grpSp>
      <p:grpSp>
        <p:nvGrpSpPr>
          <p:cNvPr id="474" name="Google Shape;474;p25"/>
          <p:cNvGrpSpPr/>
          <p:nvPr/>
        </p:nvGrpSpPr>
        <p:grpSpPr>
          <a:xfrm>
            <a:off x="9784269" y="1417323"/>
            <a:ext cx="1930416" cy="5212123"/>
            <a:chOff x="628942" y="1364"/>
            <a:chExt cx="1930416" cy="5212123"/>
          </a:xfrm>
        </p:grpSpPr>
        <p:sp>
          <p:nvSpPr>
            <p:cNvPr id="475" name="Google Shape;475;p25"/>
            <p:cNvSpPr/>
            <p:nvPr/>
          </p:nvSpPr>
          <p:spPr>
            <a:xfrm>
              <a:off x="628942" y="1364"/>
              <a:ext cx="1930416" cy="1158249"/>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txBox="1"/>
            <p:nvPr/>
          </p:nvSpPr>
          <p:spPr>
            <a:xfrm>
              <a:off x="628942" y="1364"/>
              <a:ext cx="1930416" cy="1158249"/>
            </a:xfrm>
            <a:prstGeom prst="rect">
              <a:avLst/>
            </a:prstGeom>
            <a:noFill/>
            <a:ln>
              <a:noFill/>
            </a:ln>
          </p:spPr>
          <p:txBody>
            <a:bodyPr anchorCtr="0" anchor="ctr" bIns="110475" lIns="110475" spcFirstLastPara="1" rIns="110475" wrap="square" tIns="110475">
              <a:noAutofit/>
            </a:bodyPr>
            <a:lstStyle/>
            <a:p>
              <a:pPr indent="0" lvl="0" marL="0" marR="0" rtl="0" algn="ctr">
                <a:lnSpc>
                  <a:spcPct val="90000"/>
                </a:lnSpc>
                <a:spcBef>
                  <a:spcPts val="0"/>
                </a:spcBef>
                <a:spcAft>
                  <a:spcPts val="0"/>
                </a:spcAft>
                <a:buClr>
                  <a:schemeClr val="lt1"/>
                </a:buClr>
                <a:buSzPts val="2900"/>
                <a:buFont typeface="Calibri"/>
                <a:buNone/>
              </a:pPr>
              <a:r>
                <a:rPr lang="es-ES" sz="2900">
                  <a:solidFill>
                    <a:schemeClr val="lt1"/>
                  </a:solidFill>
                  <a:latin typeface="Calibri"/>
                  <a:ea typeface="Calibri"/>
                  <a:cs typeface="Calibri"/>
                  <a:sym typeface="Calibri"/>
                </a:rPr>
                <a:t>Gusanos</a:t>
              </a:r>
              <a:endParaRPr/>
            </a:p>
          </p:txBody>
        </p:sp>
        <p:sp>
          <p:nvSpPr>
            <p:cNvPr id="477" name="Google Shape;477;p25"/>
            <p:cNvSpPr/>
            <p:nvPr/>
          </p:nvSpPr>
          <p:spPr>
            <a:xfrm>
              <a:off x="628942" y="1352655"/>
              <a:ext cx="1930416" cy="1158249"/>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txBox="1"/>
            <p:nvPr/>
          </p:nvSpPr>
          <p:spPr>
            <a:xfrm>
              <a:off x="628942" y="1352655"/>
              <a:ext cx="1930416" cy="1158249"/>
            </a:xfrm>
            <a:prstGeom prst="rect">
              <a:avLst/>
            </a:prstGeom>
            <a:noFill/>
            <a:ln>
              <a:noFill/>
            </a:ln>
          </p:spPr>
          <p:txBody>
            <a:bodyPr anchorCtr="0" anchor="ctr" bIns="110475" lIns="110475" spcFirstLastPara="1" rIns="110475" wrap="square" tIns="110475">
              <a:noAutofit/>
            </a:bodyPr>
            <a:lstStyle/>
            <a:p>
              <a:pPr indent="0" lvl="0" marL="0" marR="0" rtl="0" algn="ctr">
                <a:lnSpc>
                  <a:spcPct val="90000"/>
                </a:lnSpc>
                <a:spcBef>
                  <a:spcPts val="0"/>
                </a:spcBef>
                <a:spcAft>
                  <a:spcPts val="0"/>
                </a:spcAft>
                <a:buClr>
                  <a:schemeClr val="lt1"/>
                </a:buClr>
                <a:buSzPts val="2900"/>
                <a:buFont typeface="Calibri"/>
                <a:buNone/>
              </a:pPr>
              <a:r>
                <a:rPr lang="es-ES" sz="2900">
                  <a:solidFill>
                    <a:schemeClr val="lt1"/>
                  </a:solidFill>
                  <a:latin typeface="Calibri"/>
                  <a:ea typeface="Calibri"/>
                  <a:cs typeface="Calibri"/>
                  <a:sym typeface="Calibri"/>
                </a:rPr>
                <a:t>Rootkit</a:t>
              </a:r>
              <a:endParaRPr sz="2900">
                <a:solidFill>
                  <a:schemeClr val="lt1"/>
                </a:solidFill>
                <a:latin typeface="Calibri"/>
                <a:ea typeface="Calibri"/>
                <a:cs typeface="Calibri"/>
                <a:sym typeface="Calibri"/>
              </a:endParaRPr>
            </a:p>
          </p:txBody>
        </p:sp>
        <p:sp>
          <p:nvSpPr>
            <p:cNvPr id="479" name="Google Shape;479;p25"/>
            <p:cNvSpPr/>
            <p:nvPr/>
          </p:nvSpPr>
          <p:spPr>
            <a:xfrm>
              <a:off x="628942" y="2703947"/>
              <a:ext cx="1930416" cy="1158249"/>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txBox="1"/>
            <p:nvPr/>
          </p:nvSpPr>
          <p:spPr>
            <a:xfrm>
              <a:off x="628942" y="2703947"/>
              <a:ext cx="1930416" cy="1158249"/>
            </a:xfrm>
            <a:prstGeom prst="rect">
              <a:avLst/>
            </a:prstGeom>
            <a:noFill/>
            <a:ln>
              <a:noFill/>
            </a:ln>
          </p:spPr>
          <p:txBody>
            <a:bodyPr anchorCtr="0" anchor="ctr" bIns="110475" lIns="110475" spcFirstLastPara="1" rIns="110475" wrap="square" tIns="110475">
              <a:noAutofit/>
            </a:bodyPr>
            <a:lstStyle/>
            <a:p>
              <a:pPr indent="0" lvl="0" marL="0" marR="0" rtl="0" algn="ctr">
                <a:lnSpc>
                  <a:spcPct val="90000"/>
                </a:lnSpc>
                <a:spcBef>
                  <a:spcPts val="0"/>
                </a:spcBef>
                <a:spcAft>
                  <a:spcPts val="0"/>
                </a:spcAft>
                <a:buClr>
                  <a:schemeClr val="lt1"/>
                </a:buClr>
                <a:buSzPts val="2900"/>
                <a:buFont typeface="Calibri"/>
                <a:buNone/>
              </a:pPr>
              <a:r>
                <a:rPr lang="es-ES" sz="2900">
                  <a:solidFill>
                    <a:schemeClr val="lt1"/>
                  </a:solidFill>
                  <a:latin typeface="Calibri"/>
                  <a:ea typeface="Calibri"/>
                  <a:cs typeface="Calibri"/>
                  <a:sym typeface="Calibri"/>
                </a:rPr>
                <a:t>Scareware</a:t>
              </a:r>
              <a:endParaRPr sz="2900">
                <a:solidFill>
                  <a:schemeClr val="lt1"/>
                </a:solidFill>
                <a:latin typeface="Calibri"/>
                <a:ea typeface="Calibri"/>
                <a:cs typeface="Calibri"/>
                <a:sym typeface="Calibri"/>
              </a:endParaRPr>
            </a:p>
          </p:txBody>
        </p:sp>
        <p:sp>
          <p:nvSpPr>
            <p:cNvPr id="481" name="Google Shape;481;p25"/>
            <p:cNvSpPr/>
            <p:nvPr/>
          </p:nvSpPr>
          <p:spPr>
            <a:xfrm>
              <a:off x="628942" y="4055238"/>
              <a:ext cx="1930416" cy="1158249"/>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txBox="1"/>
            <p:nvPr/>
          </p:nvSpPr>
          <p:spPr>
            <a:xfrm>
              <a:off x="628942" y="4055238"/>
              <a:ext cx="1930416" cy="1158249"/>
            </a:xfrm>
            <a:prstGeom prst="rect">
              <a:avLst/>
            </a:prstGeom>
            <a:noFill/>
            <a:ln>
              <a:noFill/>
            </a:ln>
          </p:spPr>
          <p:txBody>
            <a:bodyPr anchorCtr="0" anchor="ctr" bIns="110475" lIns="110475" spcFirstLastPara="1" rIns="110475" wrap="square" tIns="110475">
              <a:noAutofit/>
            </a:bodyPr>
            <a:lstStyle/>
            <a:p>
              <a:pPr indent="0" lvl="0" marL="0" marR="0" rtl="0" algn="ctr">
                <a:lnSpc>
                  <a:spcPct val="90000"/>
                </a:lnSpc>
                <a:spcBef>
                  <a:spcPts val="0"/>
                </a:spcBef>
                <a:spcAft>
                  <a:spcPts val="0"/>
                </a:spcAft>
                <a:buClr>
                  <a:schemeClr val="lt1"/>
                </a:buClr>
                <a:buSzPts val="2900"/>
                <a:buFont typeface="Calibri"/>
                <a:buNone/>
              </a:pPr>
              <a:r>
                <a:rPr lang="es-ES" sz="2900">
                  <a:solidFill>
                    <a:schemeClr val="lt1"/>
                  </a:solidFill>
                  <a:latin typeface="Calibri"/>
                  <a:ea typeface="Calibri"/>
                  <a:cs typeface="Calibri"/>
                  <a:sym typeface="Calibri"/>
                </a:rPr>
                <a:t>Crytojaking</a:t>
              </a:r>
              <a:endParaRPr sz="2900">
                <a:solidFill>
                  <a:schemeClr val="lt1"/>
                </a:solidFill>
                <a:latin typeface="Calibri"/>
                <a:ea typeface="Calibri"/>
                <a:cs typeface="Calibri"/>
                <a:sym typeface="Calibri"/>
              </a:endParaRPr>
            </a:p>
          </p:txBody>
        </p:sp>
      </p:grpSp>
      <p:sp>
        <p:nvSpPr>
          <p:cNvPr id="483" name="Google Shape;483;p25"/>
          <p:cNvSpPr txBox="1"/>
          <p:nvPr/>
        </p:nvSpPr>
        <p:spPr>
          <a:xfrm>
            <a:off x="9048447" y="697101"/>
            <a:ext cx="2997200"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000000"/>
                </a:solidFill>
                <a:latin typeface="Arial Black"/>
                <a:ea typeface="Arial Black"/>
                <a:cs typeface="Arial Black"/>
                <a:sym typeface="Arial Black"/>
              </a:rPr>
              <a:t>Malware: </a:t>
            </a:r>
            <a:endParaRPr sz="2133">
              <a:solidFill>
                <a:srgbClr val="000000"/>
              </a:solidFill>
              <a:latin typeface="Arial Black"/>
              <a:ea typeface="Arial Black"/>
              <a:cs typeface="Arial Black"/>
              <a:sym typeface="Arial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487" name="Shape 487"/>
        <p:cNvGrpSpPr/>
        <p:nvPr/>
      </p:nvGrpSpPr>
      <p:grpSpPr>
        <a:xfrm>
          <a:off x="0" y="0"/>
          <a:ext cx="0" cy="0"/>
          <a:chOff x="0" y="0"/>
          <a:chExt cx="0" cy="0"/>
        </a:xfrm>
      </p:grpSpPr>
      <p:pic>
        <p:nvPicPr>
          <p:cNvPr id="488" name="Google Shape;488;p26"/>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489" name="Google Shape;489;p26"/>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490" name="Google Shape;490;p26"/>
          <p:cNvSpPr txBox="1"/>
          <p:nvPr/>
        </p:nvSpPr>
        <p:spPr>
          <a:xfrm>
            <a:off x="572350" y="1541944"/>
            <a:ext cx="7020278"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Son todas las acciones en las cuales los ciberdelincuentes buscan romper o vulnerar algún sistema de seguridad de forma ilícita. Pueden estar motivados por una multitud de razones, fines de lucro, protesta o por el desafío.  </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491" name="Google Shape;491;p26"/>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Ciberataques</a:t>
            </a:r>
            <a:endParaRPr sz="2667">
              <a:solidFill>
                <a:srgbClr val="00B050"/>
              </a:solidFill>
              <a:latin typeface="Arial Black"/>
              <a:ea typeface="Arial Black"/>
              <a:cs typeface="Arial Black"/>
              <a:sym typeface="Arial Black"/>
            </a:endParaRPr>
          </a:p>
        </p:txBody>
      </p:sp>
      <p:pic>
        <p:nvPicPr>
          <p:cNvPr id="492" name="Google Shape;492;p26"/>
          <p:cNvPicPr preferRelativeResize="0"/>
          <p:nvPr/>
        </p:nvPicPr>
        <p:blipFill rotWithShape="1">
          <a:blip r:embed="rId5">
            <a:alphaModFix/>
          </a:blip>
          <a:srcRect b="0" l="0" r="0" t="0"/>
          <a:stretch/>
        </p:blipFill>
        <p:spPr>
          <a:xfrm>
            <a:off x="5232546" y="3247292"/>
            <a:ext cx="6394665" cy="3174802"/>
          </a:xfrm>
          <a:prstGeom prst="rect">
            <a:avLst/>
          </a:prstGeom>
          <a:noFill/>
          <a:ln>
            <a:noFill/>
          </a:ln>
        </p:spPr>
      </p:pic>
      <p:pic>
        <p:nvPicPr>
          <p:cNvPr id="493" name="Google Shape;493;p26"/>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498" name="Shape 498"/>
        <p:cNvGrpSpPr/>
        <p:nvPr/>
      </p:nvGrpSpPr>
      <p:grpSpPr>
        <a:xfrm>
          <a:off x="0" y="0"/>
          <a:ext cx="0" cy="0"/>
          <a:chOff x="0" y="0"/>
          <a:chExt cx="0" cy="0"/>
        </a:xfrm>
      </p:grpSpPr>
      <p:pic>
        <p:nvPicPr>
          <p:cNvPr id="499" name="Google Shape;499;p27"/>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500" name="Google Shape;500;p27"/>
          <p:cNvSpPr txBox="1"/>
          <p:nvPr/>
        </p:nvSpPr>
        <p:spPr>
          <a:xfrm>
            <a:off x="572349" y="907829"/>
            <a:ext cx="9536851" cy="420564"/>
          </a:xfrm>
          <a:prstGeom prst="rect">
            <a:avLst/>
          </a:prstGeom>
          <a:noFill/>
          <a:ln>
            <a:noFill/>
          </a:ln>
        </p:spPr>
        <p:txBody>
          <a:bodyPr anchorCtr="0" anchor="t" bIns="45700" lIns="91425" spcFirstLastPara="1" rIns="91425" wrap="square" tIns="45700">
            <a:spAutoFit/>
          </a:bodyPr>
          <a:lstStyle/>
          <a:p>
            <a:pPr indent="-342917" lvl="0" marL="342917" marR="0" rtl="0" algn="just">
              <a:spcBef>
                <a:spcPts val="0"/>
              </a:spcBef>
              <a:spcAft>
                <a:spcPts val="0"/>
              </a:spcAft>
              <a:buClr>
                <a:srgbClr val="FFFFFF"/>
              </a:buClr>
              <a:buSzPts val="2133"/>
              <a:buFont typeface="Calibri"/>
              <a:buAutoNum type="arabicPeriod"/>
            </a:pPr>
            <a:r>
              <a:rPr b="1" lang="es-ES" sz="2133">
                <a:solidFill>
                  <a:srgbClr val="FFFFFF"/>
                </a:solidFill>
                <a:latin typeface="Arial"/>
                <a:ea typeface="Arial"/>
                <a:cs typeface="Arial"/>
                <a:sym typeface="Arial"/>
              </a:rPr>
              <a:t>- ATAQUES DE CONTRASEÑAS:</a:t>
            </a:r>
            <a:endParaRPr/>
          </a:p>
        </p:txBody>
      </p:sp>
      <p:sp>
        <p:nvSpPr>
          <p:cNvPr id="501" name="Google Shape;501;p27"/>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Tipos Ciberataques</a:t>
            </a:r>
            <a:endParaRPr sz="2667">
              <a:solidFill>
                <a:srgbClr val="00B050"/>
              </a:solidFill>
              <a:latin typeface="Arial Black"/>
              <a:ea typeface="Arial Black"/>
              <a:cs typeface="Arial Black"/>
              <a:sym typeface="Arial Black"/>
            </a:endParaRPr>
          </a:p>
        </p:txBody>
      </p:sp>
      <p:sp>
        <p:nvSpPr>
          <p:cNvPr id="502" name="Google Shape;502;p27"/>
          <p:cNvSpPr txBox="1"/>
          <p:nvPr/>
        </p:nvSpPr>
        <p:spPr>
          <a:xfrm>
            <a:off x="254000" y="2258605"/>
            <a:ext cx="6387251" cy="23899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FFFFFF"/>
                </a:solidFill>
                <a:latin typeface="Arial"/>
                <a:ea typeface="Arial"/>
                <a:cs typeface="Arial"/>
                <a:sym typeface="Arial"/>
              </a:rPr>
              <a:t>Los ciberdelincuentes utilizan diversas técnicas y herramientas con las que atacar a nuestras credenciales. </a:t>
            </a:r>
            <a:endParaRPr/>
          </a:p>
          <a:p>
            <a:pPr indent="0" lvl="0" marL="0" marR="0" rtl="0" algn="l">
              <a:spcBef>
                <a:spcPts val="0"/>
              </a:spcBef>
              <a:spcAft>
                <a:spcPts val="0"/>
              </a:spcAft>
              <a:buNone/>
            </a:pPr>
            <a:r>
              <a:t/>
            </a:r>
            <a:endParaRPr sz="2133">
              <a:solidFill>
                <a:srgbClr val="FFFFFF"/>
              </a:solidFill>
              <a:latin typeface="Arial"/>
              <a:ea typeface="Arial"/>
              <a:cs typeface="Arial"/>
              <a:sym typeface="Arial"/>
            </a:endParaRPr>
          </a:p>
          <a:p>
            <a:pPr indent="0" lvl="0" marL="0" marR="0" rtl="0" algn="l">
              <a:spcBef>
                <a:spcPts val="0"/>
              </a:spcBef>
              <a:spcAft>
                <a:spcPts val="0"/>
              </a:spcAft>
              <a:buNone/>
            </a:pPr>
            <a:r>
              <a:rPr lang="es-ES" sz="2133">
                <a:solidFill>
                  <a:srgbClr val="FFFFFF"/>
                </a:solidFill>
                <a:latin typeface="Arial"/>
                <a:ea typeface="Arial"/>
                <a:cs typeface="Arial"/>
                <a:sym typeface="Arial"/>
              </a:rPr>
              <a:t>Los usuarios no siempre les dificultamos esta tarea, y solemos caer en malas prácticas que ponen en peligro nuestra seguridad </a:t>
            </a:r>
            <a:endParaRPr sz="2133">
              <a:solidFill>
                <a:srgbClr val="FFFFFF"/>
              </a:solidFill>
              <a:latin typeface="Arial"/>
              <a:ea typeface="Arial"/>
              <a:cs typeface="Arial"/>
              <a:sym typeface="Arial"/>
            </a:endParaRPr>
          </a:p>
        </p:txBody>
      </p:sp>
      <p:pic>
        <p:nvPicPr>
          <p:cNvPr id="503" name="Google Shape;503;p27"/>
          <p:cNvPicPr preferRelativeResize="0"/>
          <p:nvPr/>
        </p:nvPicPr>
        <p:blipFill rotWithShape="1">
          <a:blip r:embed="rId4">
            <a:alphaModFix/>
          </a:blip>
          <a:srcRect b="0" l="0" r="0" t="0"/>
          <a:stretch/>
        </p:blipFill>
        <p:spPr>
          <a:xfrm>
            <a:off x="6843002" y="1410595"/>
            <a:ext cx="4782761" cy="4848458"/>
          </a:xfrm>
          <a:prstGeom prst="rect">
            <a:avLst/>
          </a:prstGeom>
          <a:noFill/>
          <a:ln>
            <a:noFill/>
          </a:ln>
        </p:spPr>
      </p:pic>
      <p:pic>
        <p:nvPicPr>
          <p:cNvPr id="504" name="Google Shape;504;p27"/>
          <p:cNvPicPr preferRelativeResize="0"/>
          <p:nvPr/>
        </p:nvPicPr>
        <p:blipFill rotWithShape="1">
          <a:blip r:embed="rId5">
            <a:alphaModFix/>
          </a:blip>
          <a:srcRect b="0" l="0" r="0" t="0"/>
          <a:stretch/>
        </p:blipFill>
        <p:spPr>
          <a:xfrm>
            <a:off x="6530766" y="1436938"/>
            <a:ext cx="5407234" cy="40935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08" name="Shape 508"/>
        <p:cNvGrpSpPr/>
        <p:nvPr/>
      </p:nvGrpSpPr>
      <p:grpSpPr>
        <a:xfrm>
          <a:off x="0" y="0"/>
          <a:ext cx="0" cy="0"/>
          <a:chOff x="0" y="0"/>
          <a:chExt cx="0" cy="0"/>
        </a:xfrm>
      </p:grpSpPr>
      <p:pic>
        <p:nvPicPr>
          <p:cNvPr id="509" name="Google Shape;509;p28"/>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10" name="Google Shape;510;p28"/>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11" name="Google Shape;511;p28"/>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Contraseñas por Defecto</a:t>
            </a:r>
            <a:endParaRPr sz="2667">
              <a:solidFill>
                <a:srgbClr val="00B050"/>
              </a:solidFill>
              <a:latin typeface="Arial Black"/>
              <a:ea typeface="Arial Black"/>
              <a:cs typeface="Arial Black"/>
              <a:sym typeface="Arial Black"/>
            </a:endParaRPr>
          </a:p>
        </p:txBody>
      </p:sp>
      <p:pic>
        <p:nvPicPr>
          <p:cNvPr id="512" name="Google Shape;512;p28"/>
          <p:cNvPicPr preferRelativeResize="0"/>
          <p:nvPr/>
        </p:nvPicPr>
        <p:blipFill rotWithShape="1">
          <a:blip r:embed="rId5">
            <a:alphaModFix/>
          </a:blip>
          <a:srcRect b="0" l="0" r="0" t="0"/>
          <a:stretch/>
        </p:blipFill>
        <p:spPr>
          <a:xfrm>
            <a:off x="572350" y="1191592"/>
            <a:ext cx="5202485" cy="5159802"/>
          </a:xfrm>
          <a:prstGeom prst="rect">
            <a:avLst/>
          </a:prstGeom>
          <a:noFill/>
          <a:ln>
            <a:noFill/>
          </a:ln>
        </p:spPr>
      </p:pic>
      <p:pic>
        <p:nvPicPr>
          <p:cNvPr id="513" name="Google Shape;513;p28"/>
          <p:cNvPicPr preferRelativeResize="0"/>
          <p:nvPr/>
        </p:nvPicPr>
        <p:blipFill rotWithShape="1">
          <a:blip r:embed="rId6">
            <a:alphaModFix/>
          </a:blip>
          <a:srcRect b="0" l="0" r="0" t="0"/>
          <a:stretch/>
        </p:blipFill>
        <p:spPr>
          <a:xfrm>
            <a:off x="6390044" y="1191592"/>
            <a:ext cx="5252798" cy="5070582"/>
          </a:xfrm>
          <a:prstGeom prst="rect">
            <a:avLst/>
          </a:prstGeom>
          <a:noFill/>
          <a:ln>
            <a:noFill/>
          </a:ln>
        </p:spPr>
      </p:pic>
      <p:pic>
        <p:nvPicPr>
          <p:cNvPr id="514" name="Google Shape;514;p28"/>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18" name="Shape 518"/>
        <p:cNvGrpSpPr/>
        <p:nvPr/>
      </p:nvGrpSpPr>
      <p:grpSpPr>
        <a:xfrm>
          <a:off x="0" y="0"/>
          <a:ext cx="0" cy="0"/>
          <a:chOff x="0" y="0"/>
          <a:chExt cx="0" cy="0"/>
        </a:xfrm>
      </p:grpSpPr>
      <p:pic>
        <p:nvPicPr>
          <p:cNvPr id="519" name="Google Shape;519;p29"/>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20" name="Google Shape;520;p29"/>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21" name="Google Shape;521;p29"/>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Contraseñas por Defecto</a:t>
            </a:r>
            <a:endParaRPr sz="2667">
              <a:solidFill>
                <a:srgbClr val="00B050"/>
              </a:solidFill>
              <a:latin typeface="Arial Black"/>
              <a:ea typeface="Arial Black"/>
              <a:cs typeface="Arial Black"/>
              <a:sym typeface="Arial Black"/>
            </a:endParaRPr>
          </a:p>
        </p:txBody>
      </p:sp>
      <p:pic>
        <p:nvPicPr>
          <p:cNvPr id="522" name="Google Shape;522;p29"/>
          <p:cNvPicPr preferRelativeResize="0"/>
          <p:nvPr/>
        </p:nvPicPr>
        <p:blipFill rotWithShape="1">
          <a:blip r:embed="rId5">
            <a:alphaModFix/>
          </a:blip>
          <a:srcRect b="0" l="0" r="0" t="0"/>
          <a:stretch/>
        </p:blipFill>
        <p:spPr>
          <a:xfrm>
            <a:off x="239597" y="1241257"/>
            <a:ext cx="7141779" cy="4456572"/>
          </a:xfrm>
          <a:prstGeom prst="rect">
            <a:avLst/>
          </a:prstGeom>
          <a:noFill/>
          <a:ln>
            <a:noFill/>
          </a:ln>
        </p:spPr>
      </p:pic>
      <p:pic>
        <p:nvPicPr>
          <p:cNvPr id="523" name="Google Shape;523;p29"/>
          <p:cNvPicPr preferRelativeResize="0"/>
          <p:nvPr/>
        </p:nvPicPr>
        <p:blipFill rotWithShape="1">
          <a:blip r:embed="rId6">
            <a:alphaModFix/>
          </a:blip>
          <a:srcRect b="0" l="0" r="0" t="0"/>
          <a:stretch/>
        </p:blipFill>
        <p:spPr>
          <a:xfrm>
            <a:off x="7622680" y="1067352"/>
            <a:ext cx="4330696" cy="4804381"/>
          </a:xfrm>
          <a:prstGeom prst="rect">
            <a:avLst/>
          </a:prstGeom>
          <a:noFill/>
          <a:ln>
            <a:noFill/>
          </a:ln>
        </p:spPr>
      </p:pic>
      <p:pic>
        <p:nvPicPr>
          <p:cNvPr id="524" name="Google Shape;524;p29"/>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pic>
        <p:nvPicPr>
          <p:cNvPr id="196" name="Google Shape;196;p3"/>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197" name="Google Shape;197;p3"/>
          <p:cNvSpPr txBox="1"/>
          <p:nvPr/>
        </p:nvSpPr>
        <p:spPr>
          <a:xfrm>
            <a:off x="572348" y="553723"/>
            <a:ext cx="11341951"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ES" sz="4400" u="none" strike="noStrike">
                <a:solidFill>
                  <a:srgbClr val="00B050"/>
                </a:solidFill>
                <a:latin typeface="Helvetica Neue"/>
                <a:ea typeface="Helvetica Neue"/>
                <a:cs typeface="Helvetica Neue"/>
                <a:sym typeface="Helvetica Neue"/>
              </a:rPr>
              <a:t>Seguridad de la Información /</a:t>
            </a:r>
            <a:endParaRPr/>
          </a:p>
          <a:p>
            <a:pPr indent="0" lvl="0" marL="0" marR="0" rtl="0" algn="ctr">
              <a:spcBef>
                <a:spcPts val="0"/>
              </a:spcBef>
              <a:spcAft>
                <a:spcPts val="0"/>
              </a:spcAft>
              <a:buNone/>
            </a:pPr>
            <a:r>
              <a:rPr b="1" i="0" lang="es-ES" sz="4400" u="none" strike="noStrike">
                <a:solidFill>
                  <a:srgbClr val="00B050"/>
                </a:solidFill>
                <a:latin typeface="Helvetica Neue"/>
                <a:ea typeface="Helvetica Neue"/>
                <a:cs typeface="Helvetica Neue"/>
                <a:sym typeface="Helvetica Neue"/>
              </a:rPr>
              <a:t>Seguridad Informática &amp; Ciberseguridad</a:t>
            </a:r>
            <a:endParaRPr b="0" i="0" sz="4400" u="none" cap="none" strike="noStrike">
              <a:solidFill>
                <a:srgbClr val="00B050"/>
              </a:solidFill>
              <a:latin typeface="Arial Black"/>
              <a:ea typeface="Arial Black"/>
              <a:cs typeface="Arial Black"/>
              <a:sym typeface="Arial Black"/>
            </a:endParaRPr>
          </a:p>
        </p:txBody>
      </p:sp>
      <p:pic>
        <p:nvPicPr>
          <p:cNvPr id="198" name="Google Shape;198;p3"/>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pic>
        <p:nvPicPr>
          <p:cNvPr id="199" name="Google Shape;199;p3"/>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pic>
        <p:nvPicPr>
          <p:cNvPr id="200" name="Google Shape;200;p3"/>
          <p:cNvPicPr preferRelativeResize="0"/>
          <p:nvPr/>
        </p:nvPicPr>
        <p:blipFill rotWithShape="1">
          <a:blip r:embed="rId5">
            <a:alphaModFix/>
          </a:blip>
          <a:srcRect b="0" l="0" r="0" t="0"/>
          <a:stretch/>
        </p:blipFill>
        <p:spPr>
          <a:xfrm>
            <a:off x="1748409" y="2174605"/>
            <a:ext cx="5619390" cy="3502408"/>
          </a:xfrm>
          <a:prstGeom prst="rect">
            <a:avLst/>
          </a:prstGeom>
          <a:noFill/>
          <a:ln>
            <a:noFill/>
          </a:ln>
        </p:spPr>
      </p:pic>
      <p:pic>
        <p:nvPicPr>
          <p:cNvPr id="201" name="Google Shape;201;p3"/>
          <p:cNvPicPr preferRelativeResize="0"/>
          <p:nvPr/>
        </p:nvPicPr>
        <p:blipFill rotWithShape="1">
          <a:blip r:embed="rId6">
            <a:alphaModFix/>
          </a:blip>
          <a:srcRect b="0" l="0" r="0" t="0"/>
          <a:stretch/>
        </p:blipFill>
        <p:spPr>
          <a:xfrm>
            <a:off x="5301407" y="3130938"/>
            <a:ext cx="5227754" cy="350240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28" name="Shape 528"/>
        <p:cNvGrpSpPr/>
        <p:nvPr/>
      </p:nvGrpSpPr>
      <p:grpSpPr>
        <a:xfrm>
          <a:off x="0" y="0"/>
          <a:ext cx="0" cy="0"/>
          <a:chOff x="0" y="0"/>
          <a:chExt cx="0" cy="0"/>
        </a:xfrm>
      </p:grpSpPr>
      <p:pic>
        <p:nvPicPr>
          <p:cNvPr id="529" name="Google Shape;529;p30"/>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30" name="Google Shape;530;p30"/>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31" name="Google Shape;531;p30"/>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532" name="Google Shape;532;p30"/>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Contraseñas por Defecto</a:t>
            </a:r>
            <a:endParaRPr sz="2667">
              <a:solidFill>
                <a:srgbClr val="00B050"/>
              </a:solidFill>
              <a:latin typeface="Arial Black"/>
              <a:ea typeface="Arial Black"/>
              <a:cs typeface="Arial Black"/>
              <a:sym typeface="Arial Black"/>
            </a:endParaRPr>
          </a:p>
        </p:txBody>
      </p:sp>
      <p:pic>
        <p:nvPicPr>
          <p:cNvPr id="533" name="Google Shape;533;p30"/>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37" name="Shape 537"/>
        <p:cNvGrpSpPr/>
        <p:nvPr/>
      </p:nvGrpSpPr>
      <p:grpSpPr>
        <a:xfrm>
          <a:off x="0" y="0"/>
          <a:ext cx="0" cy="0"/>
          <a:chOff x="0" y="0"/>
          <a:chExt cx="0" cy="0"/>
        </a:xfrm>
      </p:grpSpPr>
      <p:pic>
        <p:nvPicPr>
          <p:cNvPr id="538" name="Google Shape;538;p31"/>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39" name="Google Shape;539;p31"/>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40" name="Google Shape;540;p31"/>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495325" lvl="0" marL="495325" marR="0" rtl="0" algn="r">
              <a:spcBef>
                <a:spcPts val="0"/>
              </a:spcBef>
              <a:spcAft>
                <a:spcPts val="0"/>
              </a:spcAft>
              <a:buClr>
                <a:srgbClr val="00B050"/>
              </a:buClr>
              <a:buSzPts val="2667"/>
              <a:buFont typeface="Calibri"/>
              <a:buAutoNum type="alphaLcParenR"/>
            </a:pPr>
            <a:r>
              <a:rPr lang="es-ES" sz="2667">
                <a:solidFill>
                  <a:srgbClr val="00B050"/>
                </a:solidFill>
                <a:latin typeface="Arial Black"/>
                <a:ea typeface="Arial Black"/>
                <a:cs typeface="Arial Black"/>
                <a:sym typeface="Arial Black"/>
              </a:rPr>
              <a:t>Ataques de Fuerza Bruta Tradicional</a:t>
            </a:r>
            <a:endParaRPr sz="2667">
              <a:solidFill>
                <a:srgbClr val="00B050"/>
              </a:solidFill>
              <a:latin typeface="Arial Black"/>
              <a:ea typeface="Arial Black"/>
              <a:cs typeface="Arial Black"/>
              <a:sym typeface="Arial Black"/>
            </a:endParaRPr>
          </a:p>
        </p:txBody>
      </p:sp>
      <p:sp>
        <p:nvSpPr>
          <p:cNvPr id="541" name="Google Shape;541;p31"/>
          <p:cNvSpPr txBox="1"/>
          <p:nvPr/>
        </p:nvSpPr>
        <p:spPr>
          <a:xfrm>
            <a:off x="572349" y="1701800"/>
            <a:ext cx="6387251" cy="30464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FFFFFF"/>
                </a:solidFill>
                <a:latin typeface="Arial"/>
                <a:ea typeface="Arial"/>
                <a:cs typeface="Arial"/>
                <a:sym typeface="Arial"/>
              </a:rPr>
              <a:t>Consiste en adivinar nuestra contraseña a base de ensayo y error . </a:t>
            </a:r>
            <a:endParaRPr/>
          </a:p>
          <a:p>
            <a:pPr indent="0" lvl="0" marL="0" marR="0" rtl="0" algn="l">
              <a:spcBef>
                <a:spcPts val="0"/>
              </a:spcBef>
              <a:spcAft>
                <a:spcPts val="0"/>
              </a:spcAft>
              <a:buNone/>
            </a:pPr>
            <a:r>
              <a:t/>
            </a:r>
            <a:endParaRPr sz="2133">
              <a:solidFill>
                <a:srgbClr val="FFFFFF"/>
              </a:solidFill>
              <a:latin typeface="Arial"/>
              <a:ea typeface="Arial"/>
              <a:cs typeface="Arial"/>
              <a:sym typeface="Arial"/>
            </a:endParaRPr>
          </a:p>
          <a:p>
            <a:pPr indent="0" lvl="0" marL="0" marR="0" rtl="0" algn="l">
              <a:spcBef>
                <a:spcPts val="0"/>
              </a:spcBef>
              <a:spcAft>
                <a:spcPts val="0"/>
              </a:spcAft>
              <a:buNone/>
            </a:pPr>
            <a:r>
              <a:rPr lang="es-ES" sz="2133">
                <a:solidFill>
                  <a:srgbClr val="FFFFFF"/>
                </a:solidFill>
                <a:latin typeface="Arial"/>
                <a:ea typeface="Arial"/>
                <a:cs typeface="Arial"/>
                <a:sym typeface="Arial"/>
              </a:rPr>
              <a:t>Los atacantes comienzan probando diferentes combinaciones con nuestros datos personales, en caso de conocerlos por otras vías. Luego, continúan haciendo combinaciones de palabras al azar, conjugando nombres, letras y números, hasta que dan con el patrón correcto. </a:t>
            </a:r>
            <a:endParaRPr sz="2133">
              <a:solidFill>
                <a:srgbClr val="FFFFFF"/>
              </a:solidFill>
              <a:latin typeface="Arial"/>
              <a:ea typeface="Arial"/>
              <a:cs typeface="Arial"/>
              <a:sym typeface="Arial"/>
            </a:endParaRPr>
          </a:p>
        </p:txBody>
      </p:sp>
      <p:pic>
        <p:nvPicPr>
          <p:cNvPr id="542" name="Google Shape;542;p31"/>
          <p:cNvPicPr preferRelativeResize="0"/>
          <p:nvPr/>
        </p:nvPicPr>
        <p:blipFill rotWithShape="1">
          <a:blip r:embed="rId5">
            <a:alphaModFix/>
          </a:blip>
          <a:srcRect b="0" l="0" r="0" t="0"/>
          <a:stretch/>
        </p:blipFill>
        <p:spPr>
          <a:xfrm>
            <a:off x="7194334" y="1447619"/>
            <a:ext cx="4468167" cy="2946400"/>
          </a:xfrm>
          <a:prstGeom prst="rect">
            <a:avLst/>
          </a:prstGeom>
          <a:noFill/>
          <a:ln>
            <a:noFill/>
          </a:ln>
        </p:spPr>
      </p:pic>
      <p:pic>
        <p:nvPicPr>
          <p:cNvPr id="543" name="Google Shape;543;p31"/>
          <p:cNvPicPr preferRelativeResize="0"/>
          <p:nvPr/>
        </p:nvPicPr>
        <p:blipFill rotWithShape="1">
          <a:blip r:embed="rId6">
            <a:alphaModFix/>
          </a:blip>
          <a:srcRect b="0" l="0" r="0" t="0"/>
          <a:stretch/>
        </p:blipFill>
        <p:spPr>
          <a:xfrm>
            <a:off x="2270791" y="5051844"/>
            <a:ext cx="7650417" cy="1263151"/>
          </a:xfrm>
          <a:prstGeom prst="rect">
            <a:avLst/>
          </a:prstGeom>
          <a:noFill/>
          <a:ln>
            <a:noFill/>
          </a:ln>
        </p:spPr>
      </p:pic>
      <p:pic>
        <p:nvPicPr>
          <p:cNvPr id="544" name="Google Shape;544;p31"/>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48" name="Shape 548"/>
        <p:cNvGrpSpPr/>
        <p:nvPr/>
      </p:nvGrpSpPr>
      <p:grpSpPr>
        <a:xfrm>
          <a:off x="0" y="0"/>
          <a:ext cx="0" cy="0"/>
          <a:chOff x="0" y="0"/>
          <a:chExt cx="0" cy="0"/>
        </a:xfrm>
      </p:grpSpPr>
      <p:pic>
        <p:nvPicPr>
          <p:cNvPr id="549" name="Google Shape;549;p32"/>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50" name="Google Shape;550;p32"/>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51" name="Google Shape;551;p32"/>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495325" lvl="0" marL="495325" marR="0" rtl="0" algn="r">
              <a:spcBef>
                <a:spcPts val="0"/>
              </a:spcBef>
              <a:spcAft>
                <a:spcPts val="0"/>
              </a:spcAft>
              <a:buClr>
                <a:srgbClr val="00B050"/>
              </a:buClr>
              <a:buSzPts val="2667"/>
              <a:buFont typeface="Calibri"/>
              <a:buAutoNum type="alphaLcParenR"/>
            </a:pPr>
            <a:r>
              <a:rPr lang="es-ES" sz="2667">
                <a:solidFill>
                  <a:srgbClr val="00B050"/>
                </a:solidFill>
                <a:latin typeface="Arial Black"/>
                <a:ea typeface="Arial Black"/>
                <a:cs typeface="Arial Black"/>
                <a:sym typeface="Arial Black"/>
              </a:rPr>
              <a:t>Ataques de Diccionario</a:t>
            </a:r>
            <a:endParaRPr sz="2667">
              <a:solidFill>
                <a:srgbClr val="00B050"/>
              </a:solidFill>
              <a:latin typeface="Arial Black"/>
              <a:ea typeface="Arial Black"/>
              <a:cs typeface="Arial Black"/>
              <a:sym typeface="Arial Black"/>
            </a:endParaRPr>
          </a:p>
        </p:txBody>
      </p:sp>
      <p:sp>
        <p:nvSpPr>
          <p:cNvPr id="552" name="Google Shape;552;p32"/>
          <p:cNvSpPr txBox="1"/>
          <p:nvPr/>
        </p:nvSpPr>
        <p:spPr>
          <a:xfrm>
            <a:off x="572349" y="2087988"/>
            <a:ext cx="6387251" cy="20617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FFFFFF"/>
                </a:solidFill>
                <a:latin typeface="Arial"/>
                <a:ea typeface="Arial"/>
                <a:cs typeface="Arial"/>
                <a:sym typeface="Arial"/>
              </a:rPr>
              <a:t>Los atacantes utilizan un software que, de forma automática, trata de averiguar nuestra contraseña. Para ello, realiza diferentes comprobaciones empezando con letras simples como “a”, “AA” o “AAA” y, progresivamente va cambiando a palabra más complejas. </a:t>
            </a:r>
            <a:endParaRPr sz="2133">
              <a:solidFill>
                <a:srgbClr val="FFFFFF"/>
              </a:solidFill>
              <a:latin typeface="Arial"/>
              <a:ea typeface="Arial"/>
              <a:cs typeface="Arial"/>
              <a:sym typeface="Arial"/>
            </a:endParaRPr>
          </a:p>
        </p:txBody>
      </p:sp>
      <p:pic>
        <p:nvPicPr>
          <p:cNvPr id="553" name="Google Shape;553;p32"/>
          <p:cNvPicPr preferRelativeResize="0"/>
          <p:nvPr/>
        </p:nvPicPr>
        <p:blipFill rotWithShape="1">
          <a:blip r:embed="rId5">
            <a:alphaModFix/>
          </a:blip>
          <a:srcRect b="0" l="0" r="0" t="0"/>
          <a:stretch/>
        </p:blipFill>
        <p:spPr>
          <a:xfrm>
            <a:off x="7055373" y="1711570"/>
            <a:ext cx="4909727" cy="2742222"/>
          </a:xfrm>
          <a:prstGeom prst="rect">
            <a:avLst/>
          </a:prstGeom>
          <a:noFill/>
          <a:ln>
            <a:noFill/>
          </a:ln>
        </p:spPr>
      </p:pic>
      <p:pic>
        <p:nvPicPr>
          <p:cNvPr id="554" name="Google Shape;554;p32"/>
          <p:cNvPicPr preferRelativeResize="0"/>
          <p:nvPr/>
        </p:nvPicPr>
        <p:blipFill rotWithShape="1">
          <a:blip r:embed="rId6">
            <a:alphaModFix/>
          </a:blip>
          <a:srcRect b="0" l="0" r="0" t="0"/>
          <a:stretch/>
        </p:blipFill>
        <p:spPr>
          <a:xfrm>
            <a:off x="2666935" y="4937466"/>
            <a:ext cx="6858129" cy="1331284"/>
          </a:xfrm>
          <a:prstGeom prst="rect">
            <a:avLst/>
          </a:prstGeom>
          <a:noFill/>
          <a:ln>
            <a:noFill/>
          </a:ln>
        </p:spPr>
      </p:pic>
      <p:pic>
        <p:nvPicPr>
          <p:cNvPr id="555" name="Google Shape;555;p32"/>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59" name="Shape 559"/>
        <p:cNvGrpSpPr/>
        <p:nvPr/>
      </p:nvGrpSpPr>
      <p:grpSpPr>
        <a:xfrm>
          <a:off x="0" y="0"/>
          <a:ext cx="0" cy="0"/>
          <a:chOff x="0" y="0"/>
          <a:chExt cx="0" cy="0"/>
        </a:xfrm>
      </p:grpSpPr>
      <p:pic>
        <p:nvPicPr>
          <p:cNvPr id="560" name="Google Shape;560;p33"/>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61" name="Google Shape;561;p33"/>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62" name="Google Shape;562;p33"/>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495325" lvl="0" marL="495325" marR="0" rtl="0" algn="r">
              <a:spcBef>
                <a:spcPts val="0"/>
              </a:spcBef>
              <a:spcAft>
                <a:spcPts val="0"/>
              </a:spcAft>
              <a:buClr>
                <a:srgbClr val="00B050"/>
              </a:buClr>
              <a:buSzPts val="2667"/>
              <a:buFont typeface="Calibri"/>
              <a:buAutoNum type="alphaLcParenR"/>
            </a:pPr>
            <a:r>
              <a:rPr lang="es-ES" sz="2667">
                <a:solidFill>
                  <a:srgbClr val="00B050"/>
                </a:solidFill>
                <a:latin typeface="Arial Black"/>
                <a:ea typeface="Arial Black"/>
                <a:cs typeface="Arial Black"/>
                <a:sym typeface="Arial Black"/>
              </a:rPr>
              <a:t>Ataques Híbridos</a:t>
            </a:r>
            <a:endParaRPr sz="2667">
              <a:solidFill>
                <a:srgbClr val="00B050"/>
              </a:solidFill>
              <a:latin typeface="Arial Black"/>
              <a:ea typeface="Arial Black"/>
              <a:cs typeface="Arial Black"/>
              <a:sym typeface="Arial Black"/>
            </a:endParaRPr>
          </a:p>
        </p:txBody>
      </p:sp>
      <p:sp>
        <p:nvSpPr>
          <p:cNvPr id="563" name="Google Shape;563;p33"/>
          <p:cNvSpPr txBox="1"/>
          <p:nvPr/>
        </p:nvSpPr>
        <p:spPr>
          <a:xfrm>
            <a:off x="293845" y="2422369"/>
            <a:ext cx="6387251" cy="17334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FFFFFF"/>
                </a:solidFill>
                <a:latin typeface="Arial"/>
                <a:ea typeface="Arial"/>
                <a:cs typeface="Arial"/>
                <a:sym typeface="Arial"/>
              </a:rPr>
              <a:t>Los ataques de fuerza bruta híbrida son una combinación de ataque de fuerza bruta tradicional y ataque basado en diccionario. La idea detrás de un ataque híbrido es que aplicarás un ataque de fuerza bruta en la lista de diccionarios. </a:t>
            </a:r>
            <a:endParaRPr sz="2133">
              <a:solidFill>
                <a:srgbClr val="FFFFFF"/>
              </a:solidFill>
              <a:latin typeface="Arial"/>
              <a:ea typeface="Arial"/>
              <a:cs typeface="Arial"/>
              <a:sym typeface="Arial"/>
            </a:endParaRPr>
          </a:p>
        </p:txBody>
      </p:sp>
      <p:pic>
        <p:nvPicPr>
          <p:cNvPr id="564" name="Google Shape;564;p33"/>
          <p:cNvPicPr preferRelativeResize="0"/>
          <p:nvPr/>
        </p:nvPicPr>
        <p:blipFill rotWithShape="1">
          <a:blip r:embed="rId5">
            <a:alphaModFix/>
          </a:blip>
          <a:srcRect b="0" l="0" r="0" t="0"/>
          <a:stretch/>
        </p:blipFill>
        <p:spPr>
          <a:xfrm>
            <a:off x="572350" y="4968156"/>
            <a:ext cx="5830242" cy="1131753"/>
          </a:xfrm>
          <a:prstGeom prst="rect">
            <a:avLst/>
          </a:prstGeom>
          <a:noFill/>
          <a:ln>
            <a:noFill/>
          </a:ln>
        </p:spPr>
      </p:pic>
      <p:pic>
        <p:nvPicPr>
          <p:cNvPr id="565" name="Google Shape;565;p33"/>
          <p:cNvPicPr preferRelativeResize="0"/>
          <p:nvPr/>
        </p:nvPicPr>
        <p:blipFill rotWithShape="1">
          <a:blip r:embed="rId6">
            <a:alphaModFix/>
          </a:blip>
          <a:srcRect b="0" l="0" r="0" t="0"/>
          <a:stretch/>
        </p:blipFill>
        <p:spPr>
          <a:xfrm>
            <a:off x="6751054" y="1239010"/>
            <a:ext cx="4924541" cy="4766002"/>
          </a:xfrm>
          <a:prstGeom prst="rect">
            <a:avLst/>
          </a:prstGeom>
          <a:noFill/>
          <a:ln>
            <a:noFill/>
          </a:ln>
        </p:spPr>
      </p:pic>
      <p:pic>
        <p:nvPicPr>
          <p:cNvPr id="566" name="Google Shape;566;p33"/>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570" name="Shape 570"/>
        <p:cNvGrpSpPr/>
        <p:nvPr/>
      </p:nvGrpSpPr>
      <p:grpSpPr>
        <a:xfrm>
          <a:off x="0" y="0"/>
          <a:ext cx="0" cy="0"/>
          <a:chOff x="0" y="0"/>
          <a:chExt cx="0" cy="0"/>
        </a:xfrm>
      </p:grpSpPr>
      <p:pic>
        <p:nvPicPr>
          <p:cNvPr id="571" name="Google Shape;571;p34"/>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572" name="Google Shape;572;p34"/>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573" name="Google Shape;573;p34"/>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Rainbow Table</a:t>
            </a:r>
            <a:endParaRPr sz="2667">
              <a:solidFill>
                <a:srgbClr val="00B050"/>
              </a:solidFill>
              <a:latin typeface="Arial Black"/>
              <a:ea typeface="Arial Black"/>
              <a:cs typeface="Arial Black"/>
              <a:sym typeface="Arial Black"/>
            </a:endParaRPr>
          </a:p>
        </p:txBody>
      </p:sp>
      <p:sp>
        <p:nvSpPr>
          <p:cNvPr id="574" name="Google Shape;574;p34"/>
          <p:cNvSpPr txBox="1"/>
          <p:nvPr/>
        </p:nvSpPr>
        <p:spPr>
          <a:xfrm>
            <a:off x="254001" y="2831834"/>
            <a:ext cx="4481355"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Las tablas de arcoíris son un conjunto enorme de hashes precalculados para combinarlos con casi todos los posibles caracteres especiales, letras y símbolos. </a:t>
            </a:r>
            <a:endParaRPr sz="2133">
              <a:solidFill>
                <a:srgbClr val="FFFFFF"/>
              </a:solidFill>
              <a:latin typeface="Arial"/>
              <a:ea typeface="Arial"/>
              <a:cs typeface="Arial"/>
              <a:sym typeface="Arial"/>
            </a:endParaRPr>
          </a:p>
        </p:txBody>
      </p:sp>
      <p:pic>
        <p:nvPicPr>
          <p:cNvPr id="575" name="Google Shape;575;p34"/>
          <p:cNvPicPr preferRelativeResize="0"/>
          <p:nvPr/>
        </p:nvPicPr>
        <p:blipFill rotWithShape="1">
          <a:blip r:embed="rId5">
            <a:alphaModFix/>
          </a:blip>
          <a:srcRect b="0" l="0" r="0" t="0"/>
          <a:stretch/>
        </p:blipFill>
        <p:spPr>
          <a:xfrm>
            <a:off x="5157923" y="1701800"/>
            <a:ext cx="6360309" cy="3963097"/>
          </a:xfrm>
          <a:prstGeom prst="rect">
            <a:avLst/>
          </a:prstGeom>
          <a:noFill/>
          <a:ln>
            <a:noFill/>
          </a:ln>
        </p:spPr>
      </p:pic>
      <p:pic>
        <p:nvPicPr>
          <p:cNvPr id="576" name="Google Shape;576;p34"/>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35"/>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582" name="Google Shape;582;p35"/>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583" name="Google Shape;583;p35"/>
          <p:cNvSpPr txBox="1"/>
          <p:nvPr/>
        </p:nvSpPr>
        <p:spPr>
          <a:xfrm>
            <a:off x="380063" y="412472"/>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Tipos Ciberataques</a:t>
            </a:r>
            <a:endParaRPr sz="2667">
              <a:solidFill>
                <a:srgbClr val="00B050"/>
              </a:solidFill>
              <a:latin typeface="Arial Black"/>
              <a:ea typeface="Arial Black"/>
              <a:cs typeface="Arial Black"/>
              <a:sym typeface="Arial Black"/>
            </a:endParaRPr>
          </a:p>
        </p:txBody>
      </p:sp>
      <p:sp>
        <p:nvSpPr>
          <p:cNvPr id="584" name="Google Shape;584;p35"/>
          <p:cNvSpPr txBox="1"/>
          <p:nvPr/>
        </p:nvSpPr>
        <p:spPr>
          <a:xfrm>
            <a:off x="238369" y="2464631"/>
            <a:ext cx="6692051" cy="3046411"/>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Es la práctica de utilizar técnicas psicológicas para manipular el comportamiento de las personas, se produce aprovechando el error humano y anima a las victimas a actuar en contra de sus intereses.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Se refiere a conseguir que las personas divulguen datos privados o confidenciales en línea, ya sean de información financiera o de acceso.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p:txBody>
      </p:sp>
      <p:sp>
        <p:nvSpPr>
          <p:cNvPr id="585" name="Google Shape;585;p35"/>
          <p:cNvSpPr txBox="1"/>
          <p:nvPr/>
        </p:nvSpPr>
        <p:spPr>
          <a:xfrm>
            <a:off x="383971" y="1459509"/>
            <a:ext cx="5756285" cy="502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2- ATAQUES DE INGENIERÍA SOCIAL</a:t>
            </a:r>
            <a:r>
              <a:rPr lang="es-ES" sz="2667">
                <a:solidFill>
                  <a:srgbClr val="1F497D"/>
                </a:solidFill>
                <a:latin typeface="Arial Black"/>
                <a:ea typeface="Arial Black"/>
                <a:cs typeface="Arial Black"/>
                <a:sym typeface="Arial Black"/>
              </a:rPr>
              <a:t>: </a:t>
            </a:r>
            <a:endParaRPr sz="2133">
              <a:solidFill>
                <a:srgbClr val="1F497D"/>
              </a:solidFill>
              <a:latin typeface="Arial Black"/>
              <a:ea typeface="Arial Black"/>
              <a:cs typeface="Arial Black"/>
              <a:sym typeface="Arial Black"/>
            </a:endParaRPr>
          </a:p>
        </p:txBody>
      </p:sp>
      <p:pic>
        <p:nvPicPr>
          <p:cNvPr id="586" name="Google Shape;586;p35"/>
          <p:cNvPicPr preferRelativeResize="0"/>
          <p:nvPr/>
        </p:nvPicPr>
        <p:blipFill rotWithShape="1">
          <a:blip r:embed="rId5">
            <a:alphaModFix/>
          </a:blip>
          <a:srcRect b="0" l="0" r="0" t="0"/>
          <a:stretch/>
        </p:blipFill>
        <p:spPr>
          <a:xfrm>
            <a:off x="7039110" y="2464631"/>
            <a:ext cx="4781508" cy="2390754"/>
          </a:xfrm>
          <a:prstGeom prst="rect">
            <a:avLst/>
          </a:prstGeom>
          <a:noFill/>
          <a:ln>
            <a:noFill/>
          </a:ln>
        </p:spPr>
      </p:pic>
      <p:pic>
        <p:nvPicPr>
          <p:cNvPr id="587" name="Google Shape;587;p35"/>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36"/>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593" name="Google Shape;593;p36"/>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594" name="Google Shape;594;p36"/>
          <p:cNvSpPr txBox="1"/>
          <p:nvPr/>
        </p:nvSpPr>
        <p:spPr>
          <a:xfrm>
            <a:off x="380063" y="412472"/>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Elementos de Ingeniería Social </a:t>
            </a:r>
            <a:endParaRPr sz="2667">
              <a:solidFill>
                <a:srgbClr val="00B050"/>
              </a:solidFill>
              <a:latin typeface="Arial Black"/>
              <a:ea typeface="Arial Black"/>
              <a:cs typeface="Arial Black"/>
              <a:sym typeface="Arial Black"/>
            </a:endParaRPr>
          </a:p>
        </p:txBody>
      </p:sp>
      <p:sp>
        <p:nvSpPr>
          <p:cNvPr id="595" name="Google Shape;595;p36"/>
          <p:cNvSpPr txBox="1"/>
          <p:nvPr/>
        </p:nvSpPr>
        <p:spPr>
          <a:xfrm>
            <a:off x="110784" y="1457570"/>
            <a:ext cx="8103537" cy="5015797"/>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Las herramientas utilizadas por la Ingeniería Social son tretas, artimañas, engaños elaborados  para confundir al usuario, o peor, lograr que el propio usuario comprometa seriamente la seguridad del sistema.</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Aprovecha sentimientos tales como curiosidad, la avaricia, el sexo, la compasión, la confianza excesiva; de esta forma consigue una acción por parte del usuario.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La Ingeniería Social está orientada a personas con menos conocimiento y menos preparada.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Tiene 6 principios principales entre los cuales se destacan: La reciprocidad, la urgencia, la consistencia (atacar un poco las costumbres), la confianza, la autoridad, la validación social. </a:t>
            </a:r>
            <a:endParaRPr/>
          </a:p>
        </p:txBody>
      </p:sp>
      <p:pic>
        <p:nvPicPr>
          <p:cNvPr id="596" name="Google Shape;596;p36"/>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pic>
        <p:nvPicPr>
          <p:cNvPr id="597" name="Google Shape;597;p36"/>
          <p:cNvPicPr preferRelativeResize="0"/>
          <p:nvPr/>
        </p:nvPicPr>
        <p:blipFill rotWithShape="1">
          <a:blip r:embed="rId5">
            <a:alphaModFix/>
          </a:blip>
          <a:srcRect b="0" l="0" r="0" t="0"/>
          <a:stretch/>
        </p:blipFill>
        <p:spPr>
          <a:xfrm>
            <a:off x="8532670" y="1447801"/>
            <a:ext cx="3086980" cy="483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37"/>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603" name="Google Shape;603;p37"/>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604" name="Google Shape;604;p37"/>
          <p:cNvSpPr txBox="1"/>
          <p:nvPr/>
        </p:nvSpPr>
        <p:spPr>
          <a:xfrm>
            <a:off x="380063" y="412472"/>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Principios de Mitnick</a:t>
            </a:r>
            <a:endParaRPr sz="2667">
              <a:solidFill>
                <a:srgbClr val="00B050"/>
              </a:solidFill>
              <a:latin typeface="Arial Black"/>
              <a:ea typeface="Arial Black"/>
              <a:cs typeface="Arial Black"/>
              <a:sym typeface="Arial Black"/>
            </a:endParaRPr>
          </a:p>
        </p:txBody>
      </p:sp>
      <p:sp>
        <p:nvSpPr>
          <p:cNvPr id="605" name="Google Shape;605;p37"/>
          <p:cNvSpPr txBox="1"/>
          <p:nvPr/>
        </p:nvSpPr>
        <p:spPr>
          <a:xfrm>
            <a:off x="380064" y="1447801"/>
            <a:ext cx="7697137" cy="4687565"/>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Todos queremos ayudar.</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El primer movimiento es siempre de confianza hacia el otro. </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No nos gusta decir que no.</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A todos nos gusta que nos alaben.</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En los sistemas de información, el eslabón más débil es siempre el usuario.</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El miedo y la codicia.</a:t>
            </a:r>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Arial"/>
              <a:buChar char="•"/>
            </a:pPr>
            <a:r>
              <a:rPr lang="es-ES" sz="2133">
                <a:solidFill>
                  <a:srgbClr val="000000"/>
                </a:solidFill>
                <a:latin typeface="Arial"/>
                <a:ea typeface="Arial"/>
                <a:cs typeface="Arial"/>
                <a:sym typeface="Arial"/>
              </a:rPr>
              <a:t>La inocencia y la credulidad. </a:t>
            </a:r>
            <a:endParaRPr/>
          </a:p>
        </p:txBody>
      </p:sp>
      <p:pic>
        <p:nvPicPr>
          <p:cNvPr id="606" name="Google Shape;606;p37"/>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pic>
        <p:nvPicPr>
          <p:cNvPr id="607" name="Google Shape;607;p37"/>
          <p:cNvPicPr preferRelativeResize="0"/>
          <p:nvPr/>
        </p:nvPicPr>
        <p:blipFill rotWithShape="1">
          <a:blip r:embed="rId5">
            <a:alphaModFix/>
          </a:blip>
          <a:srcRect b="0" l="0" r="0" t="0"/>
          <a:stretch/>
        </p:blipFill>
        <p:spPr>
          <a:xfrm>
            <a:off x="8409721" y="2147982"/>
            <a:ext cx="3541826" cy="25976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38"/>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614" name="Google Shape;614;p38"/>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pic>
        <p:nvPicPr>
          <p:cNvPr id="615" name="Google Shape;615;p38"/>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616" name="Google Shape;616;p38"/>
          <p:cNvSpPr txBox="1"/>
          <p:nvPr/>
        </p:nvSpPr>
        <p:spPr>
          <a:xfrm>
            <a:off x="25400" y="6306100"/>
            <a:ext cx="5256000" cy="50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TIPOS DE INGENIERÍA SOCIAL</a:t>
            </a:r>
            <a:r>
              <a:rPr lang="es-ES" sz="2667">
                <a:solidFill>
                  <a:srgbClr val="1F497D"/>
                </a:solidFill>
                <a:latin typeface="Arial Black"/>
                <a:ea typeface="Arial Black"/>
                <a:cs typeface="Arial Black"/>
                <a:sym typeface="Arial Black"/>
              </a:rPr>
              <a:t>: </a:t>
            </a:r>
            <a:endParaRPr sz="2133">
              <a:solidFill>
                <a:srgbClr val="1F497D"/>
              </a:solidFill>
              <a:latin typeface="Arial Black"/>
              <a:ea typeface="Arial Black"/>
              <a:cs typeface="Arial Black"/>
              <a:sym typeface="Arial Black"/>
            </a:endParaRPr>
          </a:p>
        </p:txBody>
      </p:sp>
      <p:sp>
        <p:nvSpPr>
          <p:cNvPr id="617" name="Google Shape;617;p38"/>
          <p:cNvSpPr txBox="1"/>
          <p:nvPr/>
        </p:nvSpPr>
        <p:spPr>
          <a:xfrm>
            <a:off x="572349" y="418776"/>
            <a:ext cx="11440500" cy="502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618" name="Google Shape;618;p38"/>
          <p:cNvSpPr/>
          <p:nvPr/>
        </p:nvSpPr>
        <p:spPr>
          <a:xfrm>
            <a:off x="4292670" y="3683000"/>
            <a:ext cx="1328276" cy="1056777"/>
          </a:xfrm>
          <a:prstGeom prst="ellipse">
            <a:avLst/>
          </a:prstGeom>
          <a:solidFill>
            <a:srgbClr val="8DA9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19" name="Google Shape;619;p38"/>
          <p:cNvSpPr/>
          <p:nvPr/>
        </p:nvSpPr>
        <p:spPr>
          <a:xfrm>
            <a:off x="6774780" y="1854200"/>
            <a:ext cx="1328276" cy="1056777"/>
          </a:xfrm>
          <a:prstGeom prst="ellipse">
            <a:avLst/>
          </a:prstGeom>
          <a:solidFill>
            <a:srgbClr val="8DA9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0" name="Google Shape;620;p38"/>
          <p:cNvSpPr/>
          <p:nvPr/>
        </p:nvSpPr>
        <p:spPr>
          <a:xfrm>
            <a:off x="3614470" y="254000"/>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1" name="Google Shape;621;p38"/>
          <p:cNvSpPr/>
          <p:nvPr/>
        </p:nvSpPr>
        <p:spPr>
          <a:xfrm>
            <a:off x="2041028" y="1319112"/>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2" name="Google Shape;622;p38"/>
          <p:cNvSpPr/>
          <p:nvPr/>
        </p:nvSpPr>
        <p:spPr>
          <a:xfrm>
            <a:off x="1524001" y="2951854"/>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3" name="Google Shape;623;p38"/>
          <p:cNvSpPr/>
          <p:nvPr/>
        </p:nvSpPr>
        <p:spPr>
          <a:xfrm>
            <a:off x="5740701" y="34830"/>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4" name="Google Shape;624;p38"/>
          <p:cNvSpPr/>
          <p:nvPr/>
        </p:nvSpPr>
        <p:spPr>
          <a:xfrm>
            <a:off x="9029618" y="2360618"/>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5" name="Google Shape;625;p38"/>
          <p:cNvSpPr/>
          <p:nvPr/>
        </p:nvSpPr>
        <p:spPr>
          <a:xfrm>
            <a:off x="6837074" y="5133756"/>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6" name="Google Shape;626;p38"/>
          <p:cNvSpPr/>
          <p:nvPr/>
        </p:nvSpPr>
        <p:spPr>
          <a:xfrm>
            <a:off x="2411109" y="4477540"/>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27" name="Google Shape;627;p38"/>
          <p:cNvSpPr txBox="1"/>
          <p:nvPr/>
        </p:nvSpPr>
        <p:spPr>
          <a:xfrm>
            <a:off x="2478270" y="1871146"/>
            <a:ext cx="11684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rgbClr val="000000"/>
                </a:solidFill>
                <a:latin typeface="Arial Black"/>
                <a:ea typeface="Arial Black"/>
                <a:cs typeface="Arial Black"/>
                <a:sym typeface="Arial Black"/>
              </a:rPr>
              <a:t>Whaling</a:t>
            </a:r>
            <a:endParaRPr b="1" sz="1600">
              <a:solidFill>
                <a:srgbClr val="000000"/>
              </a:solidFill>
              <a:latin typeface="Arial Black"/>
              <a:ea typeface="Arial Black"/>
              <a:cs typeface="Arial Black"/>
              <a:sym typeface="Arial Black"/>
            </a:endParaRPr>
          </a:p>
        </p:txBody>
      </p:sp>
      <p:sp>
        <p:nvSpPr>
          <p:cNvPr id="628" name="Google Shape;628;p38"/>
          <p:cNvSpPr txBox="1"/>
          <p:nvPr/>
        </p:nvSpPr>
        <p:spPr>
          <a:xfrm>
            <a:off x="4113773" y="780269"/>
            <a:ext cx="11684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rgbClr val="000000"/>
                </a:solidFill>
                <a:latin typeface="Arial Black"/>
                <a:ea typeface="Arial Black"/>
                <a:cs typeface="Arial Black"/>
                <a:sym typeface="Arial Black"/>
              </a:rPr>
              <a:t>Baiting</a:t>
            </a:r>
            <a:endParaRPr b="1" sz="1600">
              <a:solidFill>
                <a:srgbClr val="000000"/>
              </a:solidFill>
              <a:latin typeface="Arial Black"/>
              <a:ea typeface="Arial Black"/>
              <a:cs typeface="Arial Black"/>
              <a:sym typeface="Arial Black"/>
            </a:endParaRPr>
          </a:p>
        </p:txBody>
      </p:sp>
      <p:sp>
        <p:nvSpPr>
          <p:cNvPr id="629" name="Google Shape;629;p38"/>
          <p:cNvSpPr txBox="1"/>
          <p:nvPr/>
        </p:nvSpPr>
        <p:spPr>
          <a:xfrm>
            <a:off x="1670620" y="3400911"/>
            <a:ext cx="162390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Shoulder </a:t>
            </a:r>
            <a:endParaRPr/>
          </a:p>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Surfin</a:t>
            </a:r>
            <a:endParaRPr b="1" sz="1600">
              <a:solidFill>
                <a:srgbClr val="000000"/>
              </a:solidFill>
              <a:latin typeface="Arial Black"/>
              <a:ea typeface="Arial Black"/>
              <a:cs typeface="Arial Black"/>
              <a:sym typeface="Arial Black"/>
            </a:endParaRPr>
          </a:p>
        </p:txBody>
      </p:sp>
      <p:sp>
        <p:nvSpPr>
          <p:cNvPr id="630" name="Google Shape;630;p38"/>
          <p:cNvSpPr txBox="1"/>
          <p:nvPr/>
        </p:nvSpPr>
        <p:spPr>
          <a:xfrm>
            <a:off x="5985912" y="574303"/>
            <a:ext cx="153754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rgbClr val="000000"/>
                </a:solidFill>
                <a:latin typeface="Arial Black"/>
                <a:ea typeface="Arial Black"/>
                <a:cs typeface="Arial Black"/>
                <a:sym typeface="Arial Black"/>
              </a:rPr>
              <a:t>Pretexting</a:t>
            </a:r>
            <a:endParaRPr b="1" sz="1600">
              <a:solidFill>
                <a:srgbClr val="000000"/>
              </a:solidFill>
              <a:latin typeface="Arial Black"/>
              <a:ea typeface="Arial Black"/>
              <a:cs typeface="Arial Black"/>
              <a:sym typeface="Arial Black"/>
            </a:endParaRPr>
          </a:p>
        </p:txBody>
      </p:sp>
      <p:sp>
        <p:nvSpPr>
          <p:cNvPr id="631" name="Google Shape;631;p38"/>
          <p:cNvSpPr txBox="1"/>
          <p:nvPr/>
        </p:nvSpPr>
        <p:spPr>
          <a:xfrm>
            <a:off x="9176125" y="2919208"/>
            <a:ext cx="166708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rgbClr val="000000"/>
                </a:solidFill>
                <a:latin typeface="Arial Black"/>
                <a:ea typeface="Arial Black"/>
                <a:cs typeface="Arial Black"/>
                <a:sym typeface="Arial Black"/>
              </a:rPr>
              <a:t>Honey Trap</a:t>
            </a:r>
            <a:endParaRPr b="1" sz="1600">
              <a:solidFill>
                <a:srgbClr val="000000"/>
              </a:solidFill>
              <a:latin typeface="Arial Black"/>
              <a:ea typeface="Arial Black"/>
              <a:cs typeface="Arial Black"/>
              <a:sym typeface="Arial Black"/>
            </a:endParaRPr>
          </a:p>
        </p:txBody>
      </p:sp>
      <p:sp>
        <p:nvSpPr>
          <p:cNvPr id="632" name="Google Shape;632;p38"/>
          <p:cNvSpPr txBox="1"/>
          <p:nvPr/>
        </p:nvSpPr>
        <p:spPr>
          <a:xfrm>
            <a:off x="6983581" y="5702497"/>
            <a:ext cx="166708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Spam</a:t>
            </a:r>
            <a:endParaRPr b="1" sz="1600">
              <a:solidFill>
                <a:srgbClr val="000000"/>
              </a:solidFill>
              <a:latin typeface="Arial Black"/>
              <a:ea typeface="Arial Black"/>
              <a:cs typeface="Arial Black"/>
              <a:sym typeface="Arial Black"/>
            </a:endParaRPr>
          </a:p>
        </p:txBody>
      </p:sp>
      <p:sp>
        <p:nvSpPr>
          <p:cNvPr id="633" name="Google Shape;633;p38"/>
          <p:cNvSpPr txBox="1"/>
          <p:nvPr/>
        </p:nvSpPr>
        <p:spPr>
          <a:xfrm>
            <a:off x="2482570" y="5038255"/>
            <a:ext cx="189541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rgbClr val="000000"/>
                </a:solidFill>
                <a:latin typeface="Arial Black"/>
                <a:ea typeface="Arial Black"/>
                <a:cs typeface="Arial Black"/>
                <a:sym typeface="Arial Black"/>
              </a:rPr>
              <a:t>Manipulación</a:t>
            </a:r>
            <a:endParaRPr b="1" sz="1600">
              <a:solidFill>
                <a:srgbClr val="000000"/>
              </a:solidFill>
              <a:latin typeface="Arial Black"/>
              <a:ea typeface="Arial Black"/>
              <a:cs typeface="Arial Black"/>
              <a:sym typeface="Arial Black"/>
            </a:endParaRPr>
          </a:p>
        </p:txBody>
      </p:sp>
      <p:sp>
        <p:nvSpPr>
          <p:cNvPr id="634" name="Google Shape;634;p38"/>
          <p:cNvSpPr/>
          <p:nvPr/>
        </p:nvSpPr>
        <p:spPr>
          <a:xfrm>
            <a:off x="8609593" y="4028376"/>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35" name="Google Shape;635;p38"/>
          <p:cNvSpPr txBox="1"/>
          <p:nvPr/>
        </p:nvSpPr>
        <p:spPr>
          <a:xfrm>
            <a:off x="8602820" y="4587429"/>
            <a:ext cx="19601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Spoofing</a:t>
            </a:r>
            <a:endParaRPr b="1" sz="1600">
              <a:solidFill>
                <a:srgbClr val="000000"/>
              </a:solidFill>
              <a:latin typeface="Arial Black"/>
              <a:ea typeface="Arial Black"/>
              <a:cs typeface="Arial Black"/>
              <a:sym typeface="Arial Black"/>
            </a:endParaRPr>
          </a:p>
        </p:txBody>
      </p:sp>
      <p:sp>
        <p:nvSpPr>
          <p:cNvPr id="636" name="Google Shape;636;p38"/>
          <p:cNvSpPr/>
          <p:nvPr/>
        </p:nvSpPr>
        <p:spPr>
          <a:xfrm>
            <a:off x="4455303" y="5304234"/>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37" name="Google Shape;637;p38"/>
          <p:cNvSpPr txBox="1"/>
          <p:nvPr/>
        </p:nvSpPr>
        <p:spPr>
          <a:xfrm>
            <a:off x="4475083" y="5721320"/>
            <a:ext cx="196010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Dumpster</a:t>
            </a:r>
            <a:endParaRPr b="1" sz="1600">
              <a:solidFill>
                <a:srgbClr val="000000"/>
              </a:solidFill>
              <a:latin typeface="Arial Black"/>
              <a:ea typeface="Arial Black"/>
              <a:cs typeface="Arial Black"/>
              <a:sym typeface="Arial Black"/>
            </a:endParaRPr>
          </a:p>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diving</a:t>
            </a:r>
            <a:endParaRPr b="1" sz="1600">
              <a:solidFill>
                <a:srgbClr val="000000"/>
              </a:solidFill>
              <a:latin typeface="Arial Black"/>
              <a:ea typeface="Arial Black"/>
              <a:cs typeface="Arial Black"/>
              <a:sym typeface="Arial Black"/>
            </a:endParaRPr>
          </a:p>
        </p:txBody>
      </p:sp>
      <p:sp>
        <p:nvSpPr>
          <p:cNvPr id="638" name="Google Shape;638;p38"/>
          <p:cNvSpPr/>
          <p:nvPr/>
        </p:nvSpPr>
        <p:spPr>
          <a:xfrm>
            <a:off x="7960459" y="791616"/>
            <a:ext cx="1960103" cy="1470245"/>
          </a:xfrm>
          <a:prstGeom prst="ellipse">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39" name="Google Shape;639;p38"/>
          <p:cNvSpPr txBox="1"/>
          <p:nvPr/>
        </p:nvSpPr>
        <p:spPr>
          <a:xfrm>
            <a:off x="7927393" y="1319112"/>
            <a:ext cx="19601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Phishing</a:t>
            </a:r>
            <a:endParaRPr b="1" sz="1600">
              <a:solidFill>
                <a:srgbClr val="000000"/>
              </a:solidFill>
              <a:latin typeface="Arial Black"/>
              <a:ea typeface="Arial Black"/>
              <a:cs typeface="Arial Black"/>
              <a:sym typeface="Arial Black"/>
            </a:endParaRPr>
          </a:p>
        </p:txBody>
      </p:sp>
      <p:sp>
        <p:nvSpPr>
          <p:cNvPr id="640" name="Google Shape;640;p38"/>
          <p:cNvSpPr txBox="1"/>
          <p:nvPr/>
        </p:nvSpPr>
        <p:spPr>
          <a:xfrm>
            <a:off x="3959890" y="4036982"/>
            <a:ext cx="19601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Smishing</a:t>
            </a:r>
            <a:endParaRPr b="1" sz="1600">
              <a:solidFill>
                <a:srgbClr val="000000"/>
              </a:solidFill>
              <a:latin typeface="Arial Black"/>
              <a:ea typeface="Arial Black"/>
              <a:cs typeface="Arial Black"/>
              <a:sym typeface="Arial Black"/>
            </a:endParaRPr>
          </a:p>
        </p:txBody>
      </p:sp>
      <p:sp>
        <p:nvSpPr>
          <p:cNvPr id="641" name="Google Shape;641;p38"/>
          <p:cNvSpPr txBox="1"/>
          <p:nvPr/>
        </p:nvSpPr>
        <p:spPr>
          <a:xfrm>
            <a:off x="6468521" y="2209196"/>
            <a:ext cx="196010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Vishing</a:t>
            </a:r>
            <a:endParaRPr b="1" sz="1600">
              <a:solidFill>
                <a:srgbClr val="000000"/>
              </a:solidFill>
              <a:latin typeface="Arial Black"/>
              <a:ea typeface="Arial Black"/>
              <a:cs typeface="Arial Black"/>
              <a:sym typeface="Arial Black"/>
            </a:endParaRPr>
          </a:p>
        </p:txBody>
      </p:sp>
      <p:sp>
        <p:nvSpPr>
          <p:cNvPr id="642" name="Google Shape;642;p38"/>
          <p:cNvSpPr/>
          <p:nvPr/>
        </p:nvSpPr>
        <p:spPr>
          <a:xfrm>
            <a:off x="5473264" y="2717800"/>
            <a:ext cx="1328276" cy="1056777"/>
          </a:xfrm>
          <a:prstGeom prst="ellipse">
            <a:avLst/>
          </a:prstGeom>
          <a:solidFill>
            <a:srgbClr val="8DA9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643" name="Google Shape;643;p38"/>
          <p:cNvSpPr txBox="1"/>
          <p:nvPr/>
        </p:nvSpPr>
        <p:spPr>
          <a:xfrm>
            <a:off x="5179090" y="2925341"/>
            <a:ext cx="196010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Spear</a:t>
            </a:r>
            <a:endParaRPr b="1" sz="1600">
              <a:solidFill>
                <a:srgbClr val="000000"/>
              </a:solidFill>
              <a:latin typeface="Arial Black"/>
              <a:ea typeface="Arial Black"/>
              <a:cs typeface="Arial Black"/>
              <a:sym typeface="Arial Black"/>
            </a:endParaRPr>
          </a:p>
          <a:p>
            <a:pPr indent="0" lvl="0" marL="0" marR="0" rtl="0" algn="ctr">
              <a:spcBef>
                <a:spcPts val="0"/>
              </a:spcBef>
              <a:spcAft>
                <a:spcPts val="0"/>
              </a:spcAft>
              <a:buNone/>
            </a:pPr>
            <a:r>
              <a:rPr b="1" lang="es-ES" sz="1600">
                <a:solidFill>
                  <a:srgbClr val="000000"/>
                </a:solidFill>
                <a:latin typeface="Arial Black"/>
                <a:ea typeface="Arial Black"/>
                <a:cs typeface="Arial Black"/>
                <a:sym typeface="Arial Black"/>
              </a:rPr>
              <a:t>phishing</a:t>
            </a:r>
            <a:endParaRPr b="1" sz="1600">
              <a:solidFill>
                <a:srgbClr val="000000"/>
              </a:solidFill>
              <a:latin typeface="Arial Black"/>
              <a:ea typeface="Arial Black"/>
              <a:cs typeface="Arial Black"/>
              <a:sym typeface="Arial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39"/>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649" name="Google Shape;649;p39"/>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650" name="Google Shape;650;p39"/>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651" name="Google Shape;651;p39"/>
          <p:cNvSpPr txBox="1"/>
          <p:nvPr/>
        </p:nvSpPr>
        <p:spPr>
          <a:xfrm>
            <a:off x="277707" y="2416410"/>
            <a:ext cx="7555651"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Son tres ataques muy similares en su ejecución. De forma general, el atacante enviará un mensaje suplantando una identidad legítima, como puede ser un banco, una red social, un servicio técnico o una entidad pública, con la que las victimas se sientan confiados, para lograr su objetivo. </a:t>
            </a:r>
            <a:endParaRPr/>
          </a:p>
        </p:txBody>
      </p:sp>
      <p:sp>
        <p:nvSpPr>
          <p:cNvPr id="652" name="Google Shape;652;p39"/>
          <p:cNvSpPr txBox="1"/>
          <p:nvPr/>
        </p:nvSpPr>
        <p:spPr>
          <a:xfrm>
            <a:off x="277707" y="1653125"/>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Phishing, Vishing, Smishing: </a:t>
            </a:r>
            <a:endParaRPr/>
          </a:p>
        </p:txBody>
      </p:sp>
      <p:pic>
        <p:nvPicPr>
          <p:cNvPr id="653" name="Google Shape;653;p39"/>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654" name="Google Shape;654;p39"/>
          <p:cNvSpPr txBox="1"/>
          <p:nvPr/>
        </p:nvSpPr>
        <p:spPr>
          <a:xfrm>
            <a:off x="254000" y="4697139"/>
            <a:ext cx="9361005"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Estos mensajes suelen ser de carácter urgente o atractivo, para evitar que apliquen el sentido común y se lo piensen dos veces. </a:t>
            </a:r>
            <a:endParaRPr/>
          </a:p>
        </p:txBody>
      </p:sp>
      <p:pic>
        <p:nvPicPr>
          <p:cNvPr id="655" name="Google Shape;655;p39"/>
          <p:cNvPicPr preferRelativeResize="0"/>
          <p:nvPr/>
        </p:nvPicPr>
        <p:blipFill rotWithShape="1">
          <a:blip r:embed="rId5">
            <a:alphaModFix/>
          </a:blip>
          <a:srcRect b="0" l="0" r="0" t="0"/>
          <a:stretch/>
        </p:blipFill>
        <p:spPr>
          <a:xfrm>
            <a:off x="8068976" y="1499176"/>
            <a:ext cx="3940021" cy="2948559"/>
          </a:xfrm>
          <a:prstGeom prst="rect">
            <a:avLst/>
          </a:prstGeom>
          <a:noFill/>
          <a:ln>
            <a:noFill/>
          </a:ln>
        </p:spPr>
      </p:pic>
      <p:pic>
        <p:nvPicPr>
          <p:cNvPr id="656" name="Google Shape;656;p39"/>
          <p:cNvPicPr preferRelativeResize="0"/>
          <p:nvPr/>
        </p:nvPicPr>
        <p:blipFill rotWithShape="1">
          <a:blip r:embed="rId6">
            <a:alphaModFix/>
          </a:blip>
          <a:srcRect b="0" l="0" r="0" t="0"/>
          <a:stretch/>
        </p:blipFill>
        <p:spPr>
          <a:xfrm>
            <a:off x="3503549" y="5630646"/>
            <a:ext cx="4569335" cy="9733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pic>
        <p:nvPicPr>
          <p:cNvPr id="206" name="Google Shape;206;p4"/>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207" name="Google Shape;207;p4"/>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208" name="Google Shape;208;p4"/>
          <p:cNvSpPr txBox="1"/>
          <p:nvPr/>
        </p:nvSpPr>
        <p:spPr>
          <a:xfrm>
            <a:off x="3463087" y="3589002"/>
            <a:ext cx="8309700" cy="1077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1F497D"/>
                </a:solidFill>
                <a:latin typeface="Arial"/>
                <a:ea typeface="Arial"/>
                <a:cs typeface="Arial"/>
                <a:sym typeface="Arial"/>
              </a:rPr>
              <a:t>Es el conjunto de </a:t>
            </a:r>
            <a:r>
              <a:rPr b="1" lang="es-ES" sz="2133">
                <a:solidFill>
                  <a:srgbClr val="00B050"/>
                </a:solidFill>
                <a:latin typeface="Arial"/>
                <a:ea typeface="Arial"/>
                <a:cs typeface="Arial"/>
                <a:sym typeface="Arial"/>
              </a:rPr>
              <a:t>medidas preventivas y reactivas </a:t>
            </a:r>
            <a:r>
              <a:rPr lang="es-ES" sz="2133">
                <a:solidFill>
                  <a:srgbClr val="1F497D"/>
                </a:solidFill>
                <a:latin typeface="Arial"/>
                <a:ea typeface="Arial"/>
                <a:cs typeface="Arial"/>
                <a:sym typeface="Arial"/>
              </a:rPr>
              <a:t>que afectan al tratamiento de los datos almacenados y que permiten almacenar y proteger la información.</a:t>
            </a:r>
            <a:endParaRPr>
              <a:solidFill>
                <a:srgbClr val="1F497D"/>
              </a:solidFill>
            </a:endParaRPr>
          </a:p>
        </p:txBody>
      </p:sp>
      <p:sp>
        <p:nvSpPr>
          <p:cNvPr id="209" name="Google Shape;209;p4"/>
          <p:cNvSpPr txBox="1"/>
          <p:nvPr/>
        </p:nvSpPr>
        <p:spPr>
          <a:xfrm>
            <a:off x="419101" y="354459"/>
            <a:ext cx="11353800" cy="9131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B050"/>
              </a:buClr>
              <a:buSzPts val="2667"/>
              <a:buFont typeface="Arial Black"/>
              <a:buNone/>
            </a:pPr>
            <a:r>
              <a:rPr b="0" i="0" lang="es-ES" sz="2667" u="none" cap="none" strike="noStrike">
                <a:solidFill>
                  <a:srgbClr val="00B050"/>
                </a:solidFill>
                <a:latin typeface="Arial Black"/>
                <a:ea typeface="Arial Black"/>
                <a:cs typeface="Arial Black"/>
                <a:sym typeface="Arial Black"/>
              </a:rPr>
              <a:t>DEFINICIÓN DE CIBERSEGURIDAD, SEGURIDAD INFORMÁTICA Y SEGURIDAD DE LA INFORMACIÓN</a:t>
            </a:r>
            <a:endParaRPr b="0" i="0" sz="2667" u="none" cap="none" strike="noStrike">
              <a:solidFill>
                <a:srgbClr val="00B050"/>
              </a:solidFill>
              <a:latin typeface="Arial Black"/>
              <a:ea typeface="Arial Black"/>
              <a:cs typeface="Arial Black"/>
              <a:sym typeface="Arial Black"/>
            </a:endParaRPr>
          </a:p>
        </p:txBody>
      </p:sp>
      <p:pic>
        <p:nvPicPr>
          <p:cNvPr id="210" name="Google Shape;210;p4"/>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
        <p:nvSpPr>
          <p:cNvPr id="211" name="Google Shape;211;p4"/>
          <p:cNvSpPr/>
          <p:nvPr/>
        </p:nvSpPr>
        <p:spPr>
          <a:xfrm>
            <a:off x="380334" y="1368116"/>
            <a:ext cx="2757413" cy="913199"/>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CIBERSEGURIDAD</a:t>
            </a:r>
            <a:endParaRPr/>
          </a:p>
        </p:txBody>
      </p:sp>
      <p:sp>
        <p:nvSpPr>
          <p:cNvPr id="212" name="Google Shape;212;p4"/>
          <p:cNvSpPr/>
          <p:nvPr/>
        </p:nvSpPr>
        <p:spPr>
          <a:xfrm>
            <a:off x="380334" y="2519516"/>
            <a:ext cx="2757413" cy="913199"/>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SEGURIDAD INFORMÁTICA</a:t>
            </a:r>
            <a:endParaRPr/>
          </a:p>
        </p:txBody>
      </p:sp>
      <p:sp>
        <p:nvSpPr>
          <p:cNvPr id="213" name="Google Shape;213;p4"/>
          <p:cNvSpPr/>
          <p:nvPr/>
        </p:nvSpPr>
        <p:spPr>
          <a:xfrm>
            <a:off x="380334" y="3670916"/>
            <a:ext cx="2757413" cy="913199"/>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SEGURIDAD DE LA INFORMACIÓN</a:t>
            </a:r>
            <a:endParaRPr/>
          </a:p>
        </p:txBody>
      </p:sp>
      <p:sp>
        <p:nvSpPr>
          <p:cNvPr id="214" name="Google Shape;214;p4"/>
          <p:cNvSpPr txBox="1"/>
          <p:nvPr/>
        </p:nvSpPr>
        <p:spPr>
          <a:xfrm>
            <a:off x="3501855" y="1316883"/>
            <a:ext cx="8309700" cy="1015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FFFF"/>
              </a:buClr>
              <a:buSzPts val="2000"/>
              <a:buFont typeface="Arial"/>
              <a:buNone/>
            </a:pPr>
            <a:r>
              <a:rPr b="0" i="0" lang="es-ES" sz="2000" u="none" cap="none" strike="noStrike">
                <a:solidFill>
                  <a:srgbClr val="1F497D"/>
                </a:solidFill>
                <a:latin typeface="Arial"/>
                <a:ea typeface="Arial"/>
                <a:cs typeface="Arial"/>
                <a:sym typeface="Arial"/>
              </a:rPr>
              <a:t>Es la práctica de defender, con tecnología o prácticas ofensivas, las computadoras, los servidores, los dispositivos móviles, los sistemas electrónicos, las redes y los datos</a:t>
            </a:r>
            <a:r>
              <a:rPr b="0" i="0" lang="es-ES" sz="2000" u="none" cap="none" strike="noStrike">
                <a:solidFill>
                  <a:srgbClr val="FFFFFF"/>
                </a:solidFill>
                <a:latin typeface="Arial"/>
                <a:ea typeface="Arial"/>
                <a:cs typeface="Arial"/>
                <a:sym typeface="Arial"/>
              </a:rPr>
              <a:t> </a:t>
            </a:r>
            <a:r>
              <a:rPr b="1" i="0" lang="es-ES" sz="2000" u="none" cap="none" strike="noStrike">
                <a:solidFill>
                  <a:srgbClr val="00B050"/>
                </a:solidFill>
                <a:latin typeface="Arial"/>
                <a:ea typeface="Arial"/>
                <a:cs typeface="Arial"/>
                <a:sym typeface="Arial"/>
              </a:rPr>
              <a:t>de ataques maliciosos.</a:t>
            </a:r>
            <a:endParaRPr/>
          </a:p>
        </p:txBody>
      </p:sp>
      <p:sp>
        <p:nvSpPr>
          <p:cNvPr id="215" name="Google Shape;215;p4"/>
          <p:cNvSpPr txBox="1"/>
          <p:nvPr/>
        </p:nvSpPr>
        <p:spPr>
          <a:xfrm>
            <a:off x="3463087" y="2468283"/>
            <a:ext cx="8309811"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ES" sz="2000" u="none" cap="none" strike="noStrike">
                <a:solidFill>
                  <a:srgbClr val="1F497D"/>
                </a:solidFill>
                <a:latin typeface="Arial"/>
                <a:ea typeface="Arial"/>
                <a:cs typeface="Arial"/>
                <a:sym typeface="Arial"/>
              </a:rPr>
              <a:t>Es la disciplina que se encarga de</a:t>
            </a:r>
            <a:r>
              <a:rPr b="0" i="0" lang="es-ES" sz="2000" u="none" cap="none" strike="noStrike">
                <a:solidFill>
                  <a:srgbClr val="FFFFFF"/>
                </a:solidFill>
                <a:latin typeface="Arial"/>
                <a:ea typeface="Arial"/>
                <a:cs typeface="Arial"/>
                <a:sym typeface="Arial"/>
              </a:rPr>
              <a:t> </a:t>
            </a:r>
            <a:r>
              <a:rPr b="1" i="0" lang="es-ES" sz="2000" u="none" cap="none" strike="noStrike">
                <a:solidFill>
                  <a:srgbClr val="00B050"/>
                </a:solidFill>
                <a:latin typeface="Arial"/>
                <a:ea typeface="Arial"/>
                <a:cs typeface="Arial"/>
                <a:sym typeface="Arial"/>
              </a:rPr>
              <a:t>proteger la integridad y la privacidad</a:t>
            </a:r>
            <a:r>
              <a:rPr b="0" i="0" lang="es-ES" sz="2000" u="none" cap="none" strike="noStrike">
                <a:solidFill>
                  <a:srgbClr val="FFFFFF"/>
                </a:solidFill>
                <a:latin typeface="Arial"/>
                <a:ea typeface="Arial"/>
                <a:cs typeface="Arial"/>
                <a:sym typeface="Arial"/>
              </a:rPr>
              <a:t> </a:t>
            </a:r>
            <a:r>
              <a:rPr b="0" i="0" lang="es-ES" sz="2000" u="none" cap="none" strike="noStrike">
                <a:solidFill>
                  <a:srgbClr val="1F497D"/>
                </a:solidFill>
                <a:latin typeface="Arial"/>
                <a:ea typeface="Arial"/>
                <a:cs typeface="Arial"/>
                <a:sym typeface="Arial"/>
              </a:rPr>
              <a:t>de la información almacenada en el sistema informático de cibercriminales</a:t>
            </a:r>
            <a:r>
              <a:rPr b="0" i="0" lang="es-ES" sz="2000" u="none" cap="none" strike="noStrike">
                <a:solidFill>
                  <a:srgbClr val="FFFFFF"/>
                </a:solidFill>
                <a:latin typeface="Arial"/>
                <a:ea typeface="Arial"/>
                <a:cs typeface="Arial"/>
                <a:sym typeface="Arial"/>
              </a:rPr>
              <a:t>.</a:t>
            </a:r>
            <a:endParaRPr/>
          </a:p>
        </p:txBody>
      </p:sp>
      <p:sp>
        <p:nvSpPr>
          <p:cNvPr id="216" name="Google Shape;216;p4"/>
          <p:cNvSpPr txBox="1"/>
          <p:nvPr/>
        </p:nvSpPr>
        <p:spPr>
          <a:xfrm>
            <a:off x="3463086" y="4743785"/>
            <a:ext cx="8309700" cy="1734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1F497D"/>
                </a:solidFill>
                <a:latin typeface="Arial"/>
                <a:ea typeface="Arial"/>
                <a:cs typeface="Arial"/>
                <a:sym typeface="Arial"/>
              </a:rPr>
              <a:t>Es un conjunto</a:t>
            </a:r>
            <a:r>
              <a:rPr lang="es-ES" sz="2133">
                <a:solidFill>
                  <a:srgbClr val="FFFFFF"/>
                </a:solidFill>
                <a:latin typeface="Arial"/>
                <a:ea typeface="Arial"/>
                <a:cs typeface="Arial"/>
                <a:sym typeface="Arial"/>
              </a:rPr>
              <a:t> </a:t>
            </a:r>
            <a:r>
              <a:rPr lang="es-ES" sz="2133">
                <a:solidFill>
                  <a:srgbClr val="00B050"/>
                </a:solidFill>
                <a:latin typeface="Arial"/>
                <a:ea typeface="Arial"/>
                <a:cs typeface="Arial"/>
                <a:sym typeface="Arial"/>
              </a:rPr>
              <a:t>de datos</a:t>
            </a:r>
            <a:r>
              <a:rPr lang="es-ES" sz="2133">
                <a:solidFill>
                  <a:srgbClr val="FFFFFF"/>
                </a:solidFill>
                <a:latin typeface="Arial"/>
                <a:ea typeface="Arial"/>
                <a:cs typeface="Arial"/>
                <a:sym typeface="Arial"/>
              </a:rPr>
              <a:t>, </a:t>
            </a:r>
            <a:r>
              <a:rPr lang="es-ES" sz="2133">
                <a:solidFill>
                  <a:srgbClr val="1F497D"/>
                </a:solidFill>
                <a:latin typeface="Arial"/>
                <a:ea typeface="Arial"/>
                <a:cs typeface="Arial"/>
                <a:sym typeface="Arial"/>
              </a:rPr>
              <a:t>obtenidos y procesados por personas o sistemas, el cual mediante el conocimiento recolectado hace posible la toma de decisiones pertinentes a la organización. La información es un</a:t>
            </a:r>
            <a:r>
              <a:rPr lang="es-ES" sz="2133">
                <a:solidFill>
                  <a:srgbClr val="FFFFFF"/>
                </a:solidFill>
                <a:latin typeface="Arial"/>
                <a:ea typeface="Arial"/>
                <a:cs typeface="Arial"/>
                <a:sym typeface="Arial"/>
              </a:rPr>
              <a:t> </a:t>
            </a:r>
            <a:r>
              <a:rPr lang="es-ES" sz="2133">
                <a:solidFill>
                  <a:srgbClr val="00B050"/>
                </a:solidFill>
                <a:latin typeface="Arial"/>
                <a:ea typeface="Arial"/>
                <a:cs typeface="Arial"/>
                <a:sym typeface="Arial"/>
              </a:rPr>
              <a:t>activo valioso</a:t>
            </a:r>
            <a:r>
              <a:rPr lang="es-ES" sz="2133">
                <a:solidFill>
                  <a:srgbClr val="FFFFFF"/>
                </a:solidFill>
                <a:latin typeface="Arial"/>
                <a:ea typeface="Arial"/>
                <a:cs typeface="Arial"/>
                <a:sym typeface="Arial"/>
              </a:rPr>
              <a:t>, </a:t>
            </a:r>
            <a:r>
              <a:rPr lang="es-ES" sz="2133">
                <a:solidFill>
                  <a:srgbClr val="1F497D"/>
                </a:solidFill>
                <a:latin typeface="Arial"/>
                <a:ea typeface="Arial"/>
                <a:cs typeface="Arial"/>
                <a:sym typeface="Arial"/>
              </a:rPr>
              <a:t>debido al valor que tiene, por lo tanto debe ser protegida.</a:t>
            </a:r>
            <a:endParaRPr>
              <a:solidFill>
                <a:srgbClr val="1F497D"/>
              </a:solidFill>
            </a:endParaRPr>
          </a:p>
        </p:txBody>
      </p:sp>
      <p:sp>
        <p:nvSpPr>
          <p:cNvPr id="217" name="Google Shape;217;p4"/>
          <p:cNvSpPr/>
          <p:nvPr/>
        </p:nvSpPr>
        <p:spPr>
          <a:xfrm>
            <a:off x="380333" y="4822316"/>
            <a:ext cx="2757413" cy="913199"/>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INFORMACIÓN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660" name="Shape 660"/>
        <p:cNvGrpSpPr/>
        <p:nvPr/>
      </p:nvGrpSpPr>
      <p:grpSpPr>
        <a:xfrm>
          <a:off x="0" y="0"/>
          <a:ext cx="0" cy="0"/>
          <a:chOff x="0" y="0"/>
          <a:chExt cx="0" cy="0"/>
        </a:xfrm>
      </p:grpSpPr>
      <p:pic>
        <p:nvPicPr>
          <p:cNvPr id="661" name="Google Shape;661;p40"/>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662" name="Google Shape;662;p40"/>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663" name="Google Shape;663;p40"/>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664" name="Google Shape;664;p40"/>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Redes Sociales y la Ingeniería Social</a:t>
            </a:r>
            <a:endParaRPr sz="2667">
              <a:solidFill>
                <a:srgbClr val="00B050"/>
              </a:solidFill>
              <a:latin typeface="Arial Black"/>
              <a:ea typeface="Arial Black"/>
              <a:cs typeface="Arial Black"/>
              <a:sym typeface="Arial Black"/>
            </a:endParaRPr>
          </a:p>
        </p:txBody>
      </p:sp>
      <p:pic>
        <p:nvPicPr>
          <p:cNvPr id="665" name="Google Shape;665;p40"/>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41"/>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671" name="Google Shape;671;p41"/>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672" name="Google Shape;672;p41"/>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673" name="Google Shape;673;p41"/>
          <p:cNvSpPr txBox="1"/>
          <p:nvPr/>
        </p:nvSpPr>
        <p:spPr>
          <a:xfrm>
            <a:off x="379045" y="1615407"/>
            <a:ext cx="6445866"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Suele ocurrir mediante el correo electrónico, redes sociales o aplicaciones de mensajería instantánea. </a:t>
            </a:r>
            <a:endParaRPr/>
          </a:p>
        </p:txBody>
      </p:sp>
      <p:sp>
        <p:nvSpPr>
          <p:cNvPr id="674" name="Google Shape;674;p41"/>
          <p:cNvSpPr txBox="1"/>
          <p:nvPr/>
        </p:nvSpPr>
        <p:spPr>
          <a:xfrm>
            <a:off x="402491" y="1140903"/>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Phishing: </a:t>
            </a:r>
            <a:endParaRPr/>
          </a:p>
        </p:txBody>
      </p:sp>
      <p:pic>
        <p:nvPicPr>
          <p:cNvPr id="675" name="Google Shape;675;p41"/>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676" name="Google Shape;676;p41"/>
          <p:cNvSpPr txBox="1"/>
          <p:nvPr/>
        </p:nvSpPr>
        <p:spPr>
          <a:xfrm>
            <a:off x="379045" y="2532566"/>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Vishing: </a:t>
            </a:r>
            <a:endParaRPr/>
          </a:p>
        </p:txBody>
      </p:sp>
      <p:sp>
        <p:nvSpPr>
          <p:cNvPr id="677" name="Google Shape;677;p41"/>
          <p:cNvSpPr txBox="1"/>
          <p:nvPr/>
        </p:nvSpPr>
        <p:spPr>
          <a:xfrm>
            <a:off x="406400" y="3047785"/>
            <a:ext cx="6852266" cy="4205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realiza a través de llamadas. </a:t>
            </a:r>
            <a:endParaRPr/>
          </a:p>
        </p:txBody>
      </p:sp>
      <p:pic>
        <p:nvPicPr>
          <p:cNvPr id="678" name="Google Shape;678;p41"/>
          <p:cNvPicPr preferRelativeResize="0"/>
          <p:nvPr/>
        </p:nvPicPr>
        <p:blipFill rotWithShape="1">
          <a:blip r:embed="rId5">
            <a:alphaModFix/>
          </a:blip>
          <a:srcRect b="0" l="0" r="0" t="0"/>
          <a:stretch/>
        </p:blipFill>
        <p:spPr>
          <a:xfrm>
            <a:off x="7061200" y="1479393"/>
            <a:ext cx="3178203" cy="1779793"/>
          </a:xfrm>
          <a:prstGeom prst="rect">
            <a:avLst/>
          </a:prstGeom>
          <a:noFill/>
          <a:ln>
            <a:noFill/>
          </a:ln>
        </p:spPr>
      </p:pic>
      <p:sp>
        <p:nvSpPr>
          <p:cNvPr id="679" name="Google Shape;679;p41"/>
          <p:cNvSpPr txBox="1"/>
          <p:nvPr/>
        </p:nvSpPr>
        <p:spPr>
          <a:xfrm>
            <a:off x="414214" y="3593879"/>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Smishing: </a:t>
            </a:r>
            <a:endParaRPr/>
          </a:p>
        </p:txBody>
      </p:sp>
      <p:sp>
        <p:nvSpPr>
          <p:cNvPr id="680" name="Google Shape;680;p41"/>
          <p:cNvSpPr txBox="1"/>
          <p:nvPr/>
        </p:nvSpPr>
        <p:spPr>
          <a:xfrm>
            <a:off x="406400" y="4237732"/>
            <a:ext cx="6852266" cy="4205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El canal utilizado son los SMS. </a:t>
            </a:r>
            <a:endParaRPr/>
          </a:p>
        </p:txBody>
      </p:sp>
      <p:pic>
        <p:nvPicPr>
          <p:cNvPr id="681" name="Google Shape;681;p41"/>
          <p:cNvPicPr preferRelativeResize="0"/>
          <p:nvPr/>
        </p:nvPicPr>
        <p:blipFill rotWithShape="1">
          <a:blip r:embed="rId6">
            <a:alphaModFix/>
          </a:blip>
          <a:srcRect b="0" l="0" r="0" t="0"/>
          <a:stretch/>
        </p:blipFill>
        <p:spPr>
          <a:xfrm>
            <a:off x="9044243" y="3163177"/>
            <a:ext cx="2808188" cy="1868722"/>
          </a:xfrm>
          <a:prstGeom prst="rect">
            <a:avLst/>
          </a:prstGeom>
          <a:noFill/>
          <a:ln>
            <a:noFill/>
          </a:ln>
        </p:spPr>
      </p:pic>
      <p:sp>
        <p:nvSpPr>
          <p:cNvPr id="682" name="Google Shape;682;p41"/>
          <p:cNvSpPr txBox="1"/>
          <p:nvPr/>
        </p:nvSpPr>
        <p:spPr>
          <a:xfrm>
            <a:off x="410306" y="4973670"/>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Spear Phishing:</a:t>
            </a:r>
            <a:endParaRPr/>
          </a:p>
        </p:txBody>
      </p:sp>
      <p:sp>
        <p:nvSpPr>
          <p:cNvPr id="683" name="Google Shape;683;p41"/>
          <p:cNvSpPr txBox="1"/>
          <p:nvPr/>
        </p:nvSpPr>
        <p:spPr>
          <a:xfrm>
            <a:off x="379044" y="5608228"/>
            <a:ext cx="6445866"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dirige a grandes empresas o personas de poder, como ejecutivos y celebridades. </a:t>
            </a:r>
            <a:endParaRPr/>
          </a:p>
        </p:txBody>
      </p:sp>
      <p:pic>
        <p:nvPicPr>
          <p:cNvPr id="684" name="Google Shape;684;p41"/>
          <p:cNvPicPr preferRelativeResize="0"/>
          <p:nvPr/>
        </p:nvPicPr>
        <p:blipFill rotWithShape="1">
          <a:blip r:embed="rId7">
            <a:alphaModFix/>
          </a:blip>
          <a:srcRect b="0" l="0" r="0" t="0"/>
          <a:stretch/>
        </p:blipFill>
        <p:spPr>
          <a:xfrm>
            <a:off x="7258665" y="3646342"/>
            <a:ext cx="4434699" cy="27731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42"/>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690" name="Google Shape;690;p42"/>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691" name="Google Shape;691;p42"/>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692" name="Google Shape;692;p42"/>
          <p:cNvSpPr txBox="1"/>
          <p:nvPr/>
        </p:nvSpPr>
        <p:spPr>
          <a:xfrm>
            <a:off x="476535" y="1956660"/>
            <a:ext cx="11047301"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refiere al caso en el cual un atacante deja un dispositivo infectado con malware (ej: una unidad USB) en algún lugar fácil de encontrar llamando a la curiosidad para que una victima lo use y consiga infectar los equipos. </a:t>
            </a:r>
            <a:endParaRPr/>
          </a:p>
        </p:txBody>
      </p:sp>
      <p:sp>
        <p:nvSpPr>
          <p:cNvPr id="693" name="Google Shape;693;p42"/>
          <p:cNvSpPr txBox="1"/>
          <p:nvPr/>
        </p:nvSpPr>
        <p:spPr>
          <a:xfrm>
            <a:off x="565576" y="1441392"/>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Baiting: </a:t>
            </a:r>
            <a:endParaRPr/>
          </a:p>
        </p:txBody>
      </p:sp>
      <p:pic>
        <p:nvPicPr>
          <p:cNvPr id="694" name="Google Shape;694;p42"/>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pic>
        <p:nvPicPr>
          <p:cNvPr id="695" name="Google Shape;695;p42"/>
          <p:cNvPicPr preferRelativeResize="0"/>
          <p:nvPr/>
        </p:nvPicPr>
        <p:blipFill rotWithShape="1">
          <a:blip r:embed="rId5">
            <a:alphaModFix/>
          </a:blip>
          <a:srcRect b="0" l="0" r="0" t="0"/>
          <a:stretch/>
        </p:blipFill>
        <p:spPr>
          <a:xfrm>
            <a:off x="3421301" y="3016825"/>
            <a:ext cx="5157767" cy="824350"/>
          </a:xfrm>
          <a:prstGeom prst="rect">
            <a:avLst/>
          </a:prstGeom>
          <a:noFill/>
          <a:ln>
            <a:noFill/>
          </a:ln>
        </p:spPr>
      </p:pic>
      <p:sp>
        <p:nvSpPr>
          <p:cNvPr id="696" name="Google Shape;696;p42"/>
          <p:cNvSpPr txBox="1"/>
          <p:nvPr/>
        </p:nvSpPr>
        <p:spPr>
          <a:xfrm>
            <a:off x="547601" y="4241800"/>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Whaling: </a:t>
            </a:r>
            <a:endParaRPr/>
          </a:p>
        </p:txBody>
      </p:sp>
      <p:sp>
        <p:nvSpPr>
          <p:cNvPr id="697" name="Google Shape;697;p42"/>
          <p:cNvSpPr txBox="1"/>
          <p:nvPr/>
        </p:nvSpPr>
        <p:spPr>
          <a:xfrm>
            <a:off x="547601" y="4915780"/>
            <a:ext cx="6852266"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el </a:t>
            </a:r>
            <a:r>
              <a:rPr b="1" lang="es-ES" sz="2133">
                <a:solidFill>
                  <a:srgbClr val="000000"/>
                </a:solidFill>
                <a:latin typeface="Arial"/>
                <a:ea typeface="Arial"/>
                <a:cs typeface="Arial"/>
                <a:sym typeface="Arial"/>
              </a:rPr>
              <a:t>Fraude de los directores generales. </a:t>
            </a:r>
            <a:r>
              <a:rPr lang="es-ES" sz="2133">
                <a:solidFill>
                  <a:srgbClr val="000000"/>
                </a:solidFill>
                <a:latin typeface="Arial"/>
                <a:ea typeface="Arial"/>
                <a:cs typeface="Arial"/>
                <a:sym typeface="Arial"/>
              </a:rPr>
              <a:t>Es un tipo de ataque en el cual utilizan el conocimiento interno de la industria en su beneficio para realizar negocios. </a:t>
            </a:r>
            <a:endParaRPr/>
          </a:p>
        </p:txBody>
      </p:sp>
      <p:pic>
        <p:nvPicPr>
          <p:cNvPr descr="Qué es el ataque a las ballenas?" id="698" name="Google Shape;698;p42"/>
          <p:cNvPicPr preferRelativeResize="0"/>
          <p:nvPr/>
        </p:nvPicPr>
        <p:blipFill rotWithShape="1">
          <a:blip r:embed="rId6">
            <a:alphaModFix/>
          </a:blip>
          <a:srcRect b="0" l="0" r="0" t="0"/>
          <a:stretch/>
        </p:blipFill>
        <p:spPr>
          <a:xfrm>
            <a:off x="7913077" y="4241800"/>
            <a:ext cx="3610759" cy="197442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43"/>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04" name="Google Shape;704;p43"/>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05" name="Google Shape;705;p43"/>
          <p:cNvSpPr txBox="1"/>
          <p:nvPr/>
        </p:nvSpPr>
        <p:spPr>
          <a:xfrm>
            <a:off x="380063" y="412472"/>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No Electrónicos</a:t>
            </a:r>
            <a:endParaRPr sz="2667">
              <a:solidFill>
                <a:srgbClr val="00B050"/>
              </a:solidFill>
              <a:latin typeface="Arial Black"/>
              <a:ea typeface="Arial Black"/>
              <a:cs typeface="Arial Black"/>
              <a:sym typeface="Arial Black"/>
            </a:endParaRPr>
          </a:p>
        </p:txBody>
      </p:sp>
      <p:sp>
        <p:nvSpPr>
          <p:cNvPr id="706" name="Google Shape;706;p43"/>
          <p:cNvSpPr txBox="1"/>
          <p:nvPr/>
        </p:nvSpPr>
        <p:spPr>
          <a:xfrm>
            <a:off x="380064" y="1447800"/>
            <a:ext cx="7697137" cy="275928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400">
                <a:solidFill>
                  <a:srgbClr val="1F497D"/>
                </a:solidFill>
                <a:latin typeface="Arial Black"/>
                <a:ea typeface="Arial Black"/>
                <a:cs typeface="Arial Black"/>
                <a:sym typeface="Arial Black"/>
              </a:rPr>
              <a:t>Shoulder Surfin</a:t>
            </a:r>
            <a:r>
              <a:rPr lang="es-ES" sz="2133">
                <a:solidFill>
                  <a:srgbClr val="1F497D"/>
                </a:solidFill>
                <a:latin typeface="Arial Black"/>
                <a:ea typeface="Arial Black"/>
                <a:cs typeface="Arial Black"/>
                <a:sym typeface="Arial Black"/>
              </a:rPr>
              <a:t>:</a:t>
            </a:r>
            <a:endParaRPr/>
          </a:p>
          <a:p>
            <a:pPr indent="0" lvl="0" marL="0" marR="0" rtl="0" algn="just">
              <a:spcBef>
                <a:spcPts val="0"/>
              </a:spcBef>
              <a:spcAft>
                <a:spcPts val="0"/>
              </a:spcAft>
              <a:buNone/>
            </a:pPr>
            <a:r>
              <a:t/>
            </a:r>
            <a:endParaRPr sz="2133">
              <a:solidFill>
                <a:srgbClr val="000000"/>
              </a:solidFill>
              <a:latin typeface="Arial Black"/>
              <a:ea typeface="Arial Black"/>
              <a:cs typeface="Arial Black"/>
              <a:sym typeface="Arial Black"/>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Es una técnica mediante la que el ciberdelincuente consigue información de nosotros, como usuarios concretos, mirando “por encima del hombro” desde una posición cercana, mientras que utilizamos los dispositivos sin darnos cuenta. </a:t>
            </a:r>
            <a:endParaRPr/>
          </a:p>
          <a:p>
            <a:pPr indent="0" lvl="0" marL="0" marR="0" rtl="0" algn="just">
              <a:spcBef>
                <a:spcPts val="0"/>
              </a:spcBef>
              <a:spcAft>
                <a:spcPts val="0"/>
              </a:spcAft>
              <a:buNone/>
            </a:pPr>
            <a:r>
              <a:t/>
            </a:r>
            <a:endParaRPr sz="2133">
              <a:solidFill>
                <a:srgbClr val="000000"/>
              </a:solidFill>
              <a:latin typeface="Arial Black"/>
              <a:ea typeface="Arial Black"/>
              <a:cs typeface="Arial Black"/>
              <a:sym typeface="Arial Black"/>
            </a:endParaRPr>
          </a:p>
          <a:p>
            <a:pPr indent="-169369" lvl="0" marL="304815" marR="0" rtl="0" algn="just">
              <a:spcBef>
                <a:spcPts val="0"/>
              </a:spcBef>
              <a:spcAft>
                <a:spcPts val="0"/>
              </a:spcAft>
              <a:buClr>
                <a:schemeClr val="dk1"/>
              </a:buClr>
              <a:buSzPts val="2133"/>
              <a:buFont typeface="Arial"/>
              <a:buNone/>
            </a:pPr>
            <a:r>
              <a:t/>
            </a:r>
            <a:endParaRPr sz="2133">
              <a:solidFill>
                <a:srgbClr val="000000"/>
              </a:solidFill>
              <a:latin typeface="Arial"/>
              <a:ea typeface="Arial"/>
              <a:cs typeface="Arial"/>
              <a:sym typeface="Arial"/>
            </a:endParaRPr>
          </a:p>
        </p:txBody>
      </p:sp>
      <p:pic>
        <p:nvPicPr>
          <p:cNvPr id="707" name="Google Shape;707;p43"/>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pic>
        <p:nvPicPr>
          <p:cNvPr id="708" name="Google Shape;708;p43"/>
          <p:cNvPicPr preferRelativeResize="0"/>
          <p:nvPr/>
        </p:nvPicPr>
        <p:blipFill rotWithShape="1">
          <a:blip r:embed="rId5">
            <a:alphaModFix/>
          </a:blip>
          <a:srcRect b="0" l="0" r="0" t="0"/>
          <a:stretch/>
        </p:blipFill>
        <p:spPr>
          <a:xfrm>
            <a:off x="609600" y="4394200"/>
            <a:ext cx="6877793" cy="1263709"/>
          </a:xfrm>
          <a:prstGeom prst="rect">
            <a:avLst/>
          </a:prstGeom>
          <a:noFill/>
          <a:ln>
            <a:noFill/>
          </a:ln>
        </p:spPr>
      </p:pic>
      <p:pic>
        <p:nvPicPr>
          <p:cNvPr id="709" name="Google Shape;709;p43"/>
          <p:cNvPicPr preferRelativeResize="0"/>
          <p:nvPr/>
        </p:nvPicPr>
        <p:blipFill rotWithShape="1">
          <a:blip r:embed="rId6">
            <a:alphaModFix/>
          </a:blip>
          <a:srcRect b="0" l="0" r="0" t="0"/>
          <a:stretch/>
        </p:blipFill>
        <p:spPr>
          <a:xfrm>
            <a:off x="8345416" y="1610661"/>
            <a:ext cx="3293773" cy="2194477"/>
          </a:xfrm>
          <a:prstGeom prst="rect">
            <a:avLst/>
          </a:prstGeom>
          <a:noFill/>
          <a:ln>
            <a:noFill/>
          </a:ln>
        </p:spPr>
      </p:pic>
      <p:pic>
        <p:nvPicPr>
          <p:cNvPr id="710" name="Google Shape;710;p43"/>
          <p:cNvPicPr preferRelativeResize="0"/>
          <p:nvPr/>
        </p:nvPicPr>
        <p:blipFill rotWithShape="1">
          <a:blip r:embed="rId7">
            <a:alphaModFix/>
          </a:blip>
          <a:srcRect b="0" l="0" r="0" t="0"/>
          <a:stretch/>
        </p:blipFill>
        <p:spPr>
          <a:xfrm>
            <a:off x="8329785" y="4407877"/>
            <a:ext cx="3270224" cy="18167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5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5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44"/>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16" name="Google Shape;716;p44"/>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17" name="Google Shape;717;p44"/>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718" name="Google Shape;718;p44"/>
          <p:cNvSpPr txBox="1"/>
          <p:nvPr/>
        </p:nvSpPr>
        <p:spPr>
          <a:xfrm>
            <a:off x="477812" y="2044400"/>
            <a:ext cx="6445866"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Consiste en crear un escenario falso para engañar a sus víctimas. Los atacantes suelen investigar mucho para hacerse pasar por auténticos. </a:t>
            </a:r>
            <a:endParaRPr/>
          </a:p>
        </p:txBody>
      </p:sp>
      <p:sp>
        <p:nvSpPr>
          <p:cNvPr id="719" name="Google Shape;719;p44"/>
          <p:cNvSpPr txBox="1"/>
          <p:nvPr/>
        </p:nvSpPr>
        <p:spPr>
          <a:xfrm>
            <a:off x="477811" y="1383196"/>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Pretexting: </a:t>
            </a:r>
            <a:endParaRPr/>
          </a:p>
        </p:txBody>
      </p:sp>
      <p:pic>
        <p:nvPicPr>
          <p:cNvPr id="720" name="Google Shape;720;p44"/>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721" name="Google Shape;721;p44"/>
          <p:cNvSpPr txBox="1"/>
          <p:nvPr/>
        </p:nvSpPr>
        <p:spPr>
          <a:xfrm>
            <a:off x="477812" y="3851492"/>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Honey trap: </a:t>
            </a:r>
            <a:endParaRPr/>
          </a:p>
        </p:txBody>
      </p:sp>
      <p:sp>
        <p:nvSpPr>
          <p:cNvPr id="722" name="Google Shape;722;p44"/>
          <p:cNvSpPr txBox="1"/>
          <p:nvPr/>
        </p:nvSpPr>
        <p:spPr>
          <a:xfrm>
            <a:off x="477812" y="4394200"/>
            <a:ext cx="6852266"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centra en la sextorsión u otro tipo de chantaje, ya sea que el atacante atraiga a la víctima a una situación sexual vulnerable o, tienda trampas enviando correos electrónicos de spam en los que afirma haber estado observando a través de su cámara web. </a:t>
            </a:r>
            <a:endParaRPr/>
          </a:p>
        </p:txBody>
      </p:sp>
      <p:pic>
        <p:nvPicPr>
          <p:cNvPr descr="Social Engineering: Pretexting and Impersonation – GW Information Security  Blog" id="723" name="Google Shape;723;p44"/>
          <p:cNvPicPr preferRelativeResize="0"/>
          <p:nvPr/>
        </p:nvPicPr>
        <p:blipFill rotWithShape="1">
          <a:blip r:embed="rId5">
            <a:alphaModFix/>
          </a:blip>
          <a:srcRect b="0" l="0" r="0" t="0"/>
          <a:stretch/>
        </p:blipFill>
        <p:spPr>
          <a:xfrm>
            <a:off x="7658874" y="2616200"/>
            <a:ext cx="3876685" cy="248074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45"/>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29" name="Google Shape;729;p45"/>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30" name="Google Shape;730;p45"/>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sp>
        <p:nvSpPr>
          <p:cNvPr id="731" name="Google Shape;731;p45"/>
          <p:cNvSpPr txBox="1"/>
          <p:nvPr/>
        </p:nvSpPr>
        <p:spPr>
          <a:xfrm>
            <a:off x="361360" y="1628463"/>
            <a:ext cx="1149254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Consiste en el envío de grandes cantidades de mensajes o envíos publicitarios. Pueden contener malware o simplemente tener una finalidad comercial. </a:t>
            </a:r>
            <a:endParaRPr/>
          </a:p>
        </p:txBody>
      </p:sp>
      <p:sp>
        <p:nvSpPr>
          <p:cNvPr id="732" name="Google Shape;732;p45"/>
          <p:cNvSpPr txBox="1"/>
          <p:nvPr/>
        </p:nvSpPr>
        <p:spPr>
          <a:xfrm>
            <a:off x="572350" y="1055475"/>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Spam en el correo electrónico: </a:t>
            </a:r>
            <a:endParaRPr/>
          </a:p>
        </p:txBody>
      </p:sp>
      <p:pic>
        <p:nvPicPr>
          <p:cNvPr id="733" name="Google Shape;733;p45"/>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734" name="Google Shape;734;p45"/>
          <p:cNvSpPr txBox="1"/>
          <p:nvPr/>
        </p:nvSpPr>
        <p:spPr>
          <a:xfrm>
            <a:off x="410079" y="3486547"/>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Simple embaucamiento: </a:t>
            </a:r>
            <a:endParaRPr/>
          </a:p>
        </p:txBody>
      </p:sp>
      <p:sp>
        <p:nvSpPr>
          <p:cNvPr id="735" name="Google Shape;735;p45"/>
          <p:cNvSpPr txBox="1"/>
          <p:nvPr/>
        </p:nvSpPr>
        <p:spPr>
          <a:xfrm>
            <a:off x="303370" y="4112625"/>
            <a:ext cx="7819521" cy="23899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Puede englobar varios ataques, como es el cara a cara o el quid pro quo. En el primero se explotan todas las situaciones posibles personalmente, debido a que hacen un estudio detallado del entorno y de su objetivo. En el segundo caso, es un intercambio de favores, generalmente se hacen pasar por personal de TI para ejecutar sus artimañas mediante “consejos”. </a:t>
            </a:r>
            <a:endParaRPr/>
          </a:p>
        </p:txBody>
      </p:sp>
      <p:pic>
        <p:nvPicPr>
          <p:cNvPr id="736" name="Google Shape;736;p45"/>
          <p:cNvPicPr preferRelativeResize="0"/>
          <p:nvPr/>
        </p:nvPicPr>
        <p:blipFill rotWithShape="1">
          <a:blip r:embed="rId5">
            <a:alphaModFix/>
          </a:blip>
          <a:srcRect b="0" l="0" r="0" t="0"/>
          <a:stretch/>
        </p:blipFill>
        <p:spPr>
          <a:xfrm>
            <a:off x="8416492" y="4039331"/>
            <a:ext cx="3102133" cy="2064329"/>
          </a:xfrm>
          <a:prstGeom prst="rect">
            <a:avLst/>
          </a:prstGeom>
          <a:noFill/>
          <a:ln>
            <a:noFill/>
          </a:ln>
        </p:spPr>
      </p:pic>
      <p:pic>
        <p:nvPicPr>
          <p:cNvPr id="737" name="Google Shape;737;p45"/>
          <p:cNvPicPr preferRelativeResize="0"/>
          <p:nvPr/>
        </p:nvPicPr>
        <p:blipFill rotWithShape="1">
          <a:blip r:embed="rId6">
            <a:alphaModFix/>
          </a:blip>
          <a:srcRect b="0" l="0" r="0" t="0"/>
          <a:stretch/>
        </p:blipFill>
        <p:spPr>
          <a:xfrm>
            <a:off x="4521200" y="2529746"/>
            <a:ext cx="4776454" cy="78843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46"/>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43" name="Google Shape;743;p46"/>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44" name="Google Shape;744;p46"/>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Formas Conocidas de Ingeniería Social </a:t>
            </a:r>
            <a:endParaRPr sz="2667">
              <a:solidFill>
                <a:srgbClr val="00B050"/>
              </a:solidFill>
              <a:latin typeface="Arial Black"/>
              <a:ea typeface="Arial Black"/>
              <a:cs typeface="Arial Black"/>
              <a:sym typeface="Arial Black"/>
            </a:endParaRPr>
          </a:p>
        </p:txBody>
      </p:sp>
      <p:pic>
        <p:nvPicPr>
          <p:cNvPr id="745" name="Google Shape;745;p46"/>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746" name="Google Shape;746;p46"/>
          <p:cNvSpPr txBox="1"/>
          <p:nvPr/>
        </p:nvSpPr>
        <p:spPr>
          <a:xfrm>
            <a:off x="572350" y="1156191"/>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Dumpster Diving o Trashing: </a:t>
            </a:r>
            <a:endParaRPr/>
          </a:p>
        </p:txBody>
      </p:sp>
      <p:sp>
        <p:nvSpPr>
          <p:cNvPr id="747" name="Google Shape;747;p46"/>
          <p:cNvSpPr txBox="1"/>
          <p:nvPr/>
        </p:nvSpPr>
        <p:spPr>
          <a:xfrm>
            <a:off x="562711" y="1603394"/>
            <a:ext cx="11306829"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(Zambullida en la basura). Consiste en la búsqueda de información relevante en la basura, como por ejemplo: agendas telefónicas, organigramas, unidades de almacenamiento, entre otras. </a:t>
            </a:r>
            <a:endParaRPr/>
          </a:p>
        </p:txBody>
      </p:sp>
      <p:sp>
        <p:nvSpPr>
          <p:cNvPr id="748" name="Google Shape;748;p46"/>
          <p:cNvSpPr txBox="1"/>
          <p:nvPr/>
        </p:nvSpPr>
        <p:spPr>
          <a:xfrm>
            <a:off x="498361" y="3688136"/>
            <a:ext cx="11105659" cy="271818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Consiste en el empleo de técnicas de hacking de forma maliciosa para suplantar la identidad, de una web o una entidad. Se basa en tres partes: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El atacante, la víctima y el sistema o entidad virtual que va a ser falsificado.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El objetivo de este ataque es disponer de la suplantación para poder acceder a los datos de su víctima.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p:txBody>
      </p:sp>
      <p:sp>
        <p:nvSpPr>
          <p:cNvPr id="749" name="Google Shape;749;p46"/>
          <p:cNvSpPr txBox="1"/>
          <p:nvPr/>
        </p:nvSpPr>
        <p:spPr>
          <a:xfrm>
            <a:off x="572350" y="3298286"/>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Spoofing: </a:t>
            </a:r>
            <a:endParaRPr/>
          </a:p>
        </p:txBody>
      </p:sp>
      <p:pic>
        <p:nvPicPr>
          <p:cNvPr id="750" name="Google Shape;750;p46"/>
          <p:cNvPicPr preferRelativeResize="0"/>
          <p:nvPr/>
        </p:nvPicPr>
        <p:blipFill rotWithShape="1">
          <a:blip r:embed="rId5">
            <a:alphaModFix/>
          </a:blip>
          <a:srcRect b="0" l="0" r="0" t="0"/>
          <a:stretch/>
        </p:blipFill>
        <p:spPr>
          <a:xfrm>
            <a:off x="3852697" y="2502221"/>
            <a:ext cx="4455347" cy="979267"/>
          </a:xfrm>
          <a:prstGeom prst="rect">
            <a:avLst/>
          </a:prstGeom>
          <a:noFill/>
          <a:ln>
            <a:noFill/>
          </a:ln>
        </p:spPr>
      </p:pic>
      <p:pic>
        <p:nvPicPr>
          <p:cNvPr id="751" name="Google Shape;751;p46"/>
          <p:cNvPicPr preferRelativeResize="0"/>
          <p:nvPr/>
        </p:nvPicPr>
        <p:blipFill rotWithShape="1">
          <a:blip r:embed="rId6">
            <a:alphaModFix/>
          </a:blip>
          <a:srcRect b="0" l="0" r="0" t="0"/>
          <a:stretch/>
        </p:blipFill>
        <p:spPr>
          <a:xfrm>
            <a:off x="4246877" y="5934245"/>
            <a:ext cx="4061167" cy="8316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5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755" name="Shape 755"/>
        <p:cNvGrpSpPr/>
        <p:nvPr/>
      </p:nvGrpSpPr>
      <p:grpSpPr>
        <a:xfrm>
          <a:off x="0" y="0"/>
          <a:ext cx="0" cy="0"/>
          <a:chOff x="0" y="0"/>
          <a:chExt cx="0" cy="0"/>
        </a:xfrm>
      </p:grpSpPr>
      <p:pic>
        <p:nvPicPr>
          <p:cNvPr id="756" name="Google Shape;756;p47"/>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757" name="Google Shape;757;p47"/>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758" name="Google Shape;758;p47"/>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759" name="Google Shape;759;p47"/>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de Ingeniería Social</a:t>
            </a:r>
            <a:endParaRPr sz="2667">
              <a:solidFill>
                <a:srgbClr val="00B050"/>
              </a:solidFill>
              <a:latin typeface="Arial Black"/>
              <a:ea typeface="Arial Black"/>
              <a:cs typeface="Arial Black"/>
              <a:sym typeface="Arial Black"/>
            </a:endParaRPr>
          </a:p>
        </p:txBody>
      </p:sp>
      <p:pic>
        <p:nvPicPr>
          <p:cNvPr id="760" name="Google Shape;760;p47"/>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48"/>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66" name="Google Shape;766;p48"/>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67" name="Google Shape;767;p48"/>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768" name="Google Shape;768;p48"/>
          <p:cNvSpPr txBox="1"/>
          <p:nvPr/>
        </p:nvSpPr>
        <p:spPr>
          <a:xfrm>
            <a:off x="564534" y="1600200"/>
            <a:ext cx="11017866"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El ciberdelincuente consigue falsificar su dirección IP y hacerla pasar por una dirección distinta. De este modo, consigue saltarse las restricciones del router del servidor o del dispositivo de seguridad y, por ejemplo, hacer llegar un paquete con malware. </a:t>
            </a:r>
            <a:endParaRPr/>
          </a:p>
        </p:txBody>
      </p:sp>
      <p:sp>
        <p:nvSpPr>
          <p:cNvPr id="769" name="Google Shape;769;p48"/>
          <p:cNvSpPr txBox="1"/>
          <p:nvPr/>
        </p:nvSpPr>
        <p:spPr>
          <a:xfrm>
            <a:off x="572350" y="1055475"/>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IP Spoofing: </a:t>
            </a:r>
            <a:endParaRPr/>
          </a:p>
        </p:txBody>
      </p:sp>
      <p:pic>
        <p:nvPicPr>
          <p:cNvPr id="770" name="Google Shape;770;p48"/>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771" name="Google Shape;771;p48"/>
          <p:cNvSpPr txBox="1"/>
          <p:nvPr/>
        </p:nvSpPr>
        <p:spPr>
          <a:xfrm>
            <a:off x="564534" y="4056756"/>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Web Spoofing: </a:t>
            </a:r>
            <a:endParaRPr/>
          </a:p>
        </p:txBody>
      </p:sp>
      <p:sp>
        <p:nvSpPr>
          <p:cNvPr id="772" name="Google Shape;772;p48"/>
          <p:cNvSpPr txBox="1"/>
          <p:nvPr/>
        </p:nvSpPr>
        <p:spPr>
          <a:xfrm>
            <a:off x="572349" y="4572886"/>
            <a:ext cx="11010051"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Consiste en la suplantación de una página web real por otra falsa. La web falsa es una copia del diseño de la original, llegando incluso a utilizar una URL muy similar. El atacante trata de hacernos creer que la web falsa es la original. </a:t>
            </a:r>
            <a:endParaRPr/>
          </a:p>
        </p:txBody>
      </p:sp>
      <p:pic>
        <p:nvPicPr>
          <p:cNvPr id="773" name="Google Shape;773;p48"/>
          <p:cNvPicPr preferRelativeResize="0"/>
          <p:nvPr/>
        </p:nvPicPr>
        <p:blipFill rotWithShape="1">
          <a:blip r:embed="rId5">
            <a:alphaModFix/>
          </a:blip>
          <a:srcRect b="0" l="0" r="0" t="0"/>
          <a:stretch/>
        </p:blipFill>
        <p:spPr>
          <a:xfrm>
            <a:off x="3954572" y="2971042"/>
            <a:ext cx="4676109" cy="764509"/>
          </a:xfrm>
          <a:prstGeom prst="rect">
            <a:avLst/>
          </a:prstGeom>
          <a:noFill/>
          <a:ln>
            <a:noFill/>
          </a:ln>
        </p:spPr>
      </p:pic>
      <p:pic>
        <p:nvPicPr>
          <p:cNvPr id="774" name="Google Shape;774;p48"/>
          <p:cNvPicPr preferRelativeResize="0"/>
          <p:nvPr/>
        </p:nvPicPr>
        <p:blipFill rotWithShape="1">
          <a:blip r:embed="rId6">
            <a:alphaModFix/>
          </a:blip>
          <a:srcRect b="0" l="0" r="0" t="0"/>
          <a:stretch/>
        </p:blipFill>
        <p:spPr>
          <a:xfrm>
            <a:off x="7489074" y="5541048"/>
            <a:ext cx="4034762" cy="9156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5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5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500"/>
                                        <p:tgtEl>
                                          <p:spTgt spid="7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49"/>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780" name="Google Shape;780;p49"/>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781" name="Google Shape;781;p49"/>
          <p:cNvSpPr txBox="1"/>
          <p:nvPr/>
        </p:nvSpPr>
        <p:spPr>
          <a:xfrm>
            <a:off x="572349" y="4187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782" name="Google Shape;782;p49"/>
          <p:cNvSpPr txBox="1"/>
          <p:nvPr/>
        </p:nvSpPr>
        <p:spPr>
          <a:xfrm>
            <a:off x="564534" y="1600200"/>
            <a:ext cx="11017866"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Consiste en suplantar la dirección de correo de una persona o entidad de confianza.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También suele ser usado para enviar de forma masiva correos de Spam o cadenas de bulos u otros fraudes. </a:t>
            </a:r>
            <a:endParaRPr/>
          </a:p>
        </p:txBody>
      </p:sp>
      <p:sp>
        <p:nvSpPr>
          <p:cNvPr id="783" name="Google Shape;783;p49"/>
          <p:cNvSpPr txBox="1"/>
          <p:nvPr/>
        </p:nvSpPr>
        <p:spPr>
          <a:xfrm>
            <a:off x="572350" y="1055475"/>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Email Spoofing: </a:t>
            </a:r>
            <a:endParaRPr/>
          </a:p>
        </p:txBody>
      </p:sp>
      <p:pic>
        <p:nvPicPr>
          <p:cNvPr id="784" name="Google Shape;784;p49"/>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
        <p:nvSpPr>
          <p:cNvPr id="785" name="Google Shape;785;p49"/>
          <p:cNvSpPr txBox="1"/>
          <p:nvPr/>
        </p:nvSpPr>
        <p:spPr>
          <a:xfrm>
            <a:off x="540828" y="3107797"/>
            <a:ext cx="525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DNS Spoofing: </a:t>
            </a:r>
            <a:endParaRPr/>
          </a:p>
        </p:txBody>
      </p:sp>
      <p:sp>
        <p:nvSpPr>
          <p:cNvPr id="786" name="Google Shape;786;p49"/>
          <p:cNvSpPr txBox="1"/>
          <p:nvPr/>
        </p:nvSpPr>
        <p:spPr>
          <a:xfrm>
            <a:off x="525508" y="3630510"/>
            <a:ext cx="11010051"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Mediante programas maliciosos y aprovechando las vulnerabilidades, los atacantes infectan y acceden al router.</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Los atacantes suplantan el DNS y redireccionan la página a la que quieran acceder, por lo que aunque se intente acceder a la URL correcta el navegador lo termina llevando a la fraudulenta. </a:t>
            </a:r>
            <a:endParaRPr/>
          </a:p>
        </p:txBody>
      </p:sp>
      <p:pic>
        <p:nvPicPr>
          <p:cNvPr id="787" name="Google Shape;787;p49"/>
          <p:cNvPicPr preferRelativeResize="0"/>
          <p:nvPr/>
        </p:nvPicPr>
        <p:blipFill rotWithShape="1">
          <a:blip r:embed="rId5">
            <a:alphaModFix/>
          </a:blip>
          <a:srcRect b="0" l="0" r="0" t="0"/>
          <a:stretch/>
        </p:blipFill>
        <p:spPr>
          <a:xfrm>
            <a:off x="4673600" y="2697912"/>
            <a:ext cx="4716246" cy="845533"/>
          </a:xfrm>
          <a:prstGeom prst="rect">
            <a:avLst/>
          </a:prstGeom>
          <a:noFill/>
          <a:ln>
            <a:noFill/>
          </a:ln>
        </p:spPr>
      </p:pic>
      <p:pic>
        <p:nvPicPr>
          <p:cNvPr id="788" name="Google Shape;788;p49"/>
          <p:cNvPicPr preferRelativeResize="0"/>
          <p:nvPr/>
        </p:nvPicPr>
        <p:blipFill rotWithShape="1">
          <a:blip r:embed="rId6">
            <a:alphaModFix/>
          </a:blip>
          <a:srcRect b="0" l="0" r="0" t="0"/>
          <a:stretch/>
        </p:blipFill>
        <p:spPr>
          <a:xfrm>
            <a:off x="4100034" y="5685619"/>
            <a:ext cx="4385185" cy="8548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5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221" name="Shape 221"/>
        <p:cNvGrpSpPr/>
        <p:nvPr/>
      </p:nvGrpSpPr>
      <p:grpSpPr>
        <a:xfrm>
          <a:off x="0" y="0"/>
          <a:ext cx="0" cy="0"/>
          <a:chOff x="0" y="0"/>
          <a:chExt cx="0" cy="0"/>
        </a:xfrm>
      </p:grpSpPr>
      <p:pic>
        <p:nvPicPr>
          <p:cNvPr id="222" name="Google Shape;222;p5"/>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223" name="Google Shape;223;p5"/>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224" name="Google Shape;224;p5"/>
          <p:cNvSpPr txBox="1"/>
          <p:nvPr/>
        </p:nvSpPr>
        <p:spPr>
          <a:xfrm>
            <a:off x="419101" y="354459"/>
            <a:ext cx="11353800" cy="9131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B050"/>
              </a:buClr>
              <a:buSzPts val="2667"/>
              <a:buFont typeface="Arial Black"/>
              <a:buNone/>
            </a:pPr>
            <a:r>
              <a:rPr b="0" i="0" lang="es-ES" sz="2667" u="none" cap="none" strike="noStrike">
                <a:solidFill>
                  <a:srgbClr val="00B050"/>
                </a:solidFill>
                <a:latin typeface="Arial Black"/>
                <a:ea typeface="Arial Black"/>
                <a:cs typeface="Arial Black"/>
                <a:sym typeface="Arial Black"/>
              </a:rPr>
              <a:t>Principales diferencias entre Ciberseguridad, Seguridad Informática &amp; Seguridad de la Información</a:t>
            </a:r>
            <a:endParaRPr b="0" i="0" sz="2667" u="none" cap="none" strike="noStrike">
              <a:solidFill>
                <a:srgbClr val="00B050"/>
              </a:solidFill>
              <a:latin typeface="Arial Black"/>
              <a:ea typeface="Arial Black"/>
              <a:cs typeface="Arial Black"/>
              <a:sym typeface="Arial Black"/>
            </a:endParaRPr>
          </a:p>
        </p:txBody>
      </p:sp>
      <p:pic>
        <p:nvPicPr>
          <p:cNvPr id="225" name="Google Shape;225;p5"/>
          <p:cNvPicPr preferRelativeResize="0"/>
          <p:nvPr/>
        </p:nvPicPr>
        <p:blipFill rotWithShape="1">
          <a:blip r:embed="rId3">
            <a:alphaModFix/>
          </a:blip>
          <a:srcRect b="0" l="0" r="0" t="0"/>
          <a:stretch/>
        </p:blipFill>
        <p:spPr>
          <a:xfrm rot="10800000">
            <a:off x="11277601" y="5996646"/>
            <a:ext cx="636699" cy="636699"/>
          </a:xfrm>
          <a:prstGeom prst="rect">
            <a:avLst/>
          </a:prstGeom>
          <a:noFill/>
          <a:ln>
            <a:noFill/>
          </a:ln>
        </p:spPr>
      </p:pic>
      <p:sp>
        <p:nvSpPr>
          <p:cNvPr id="226" name="Google Shape;226;p5"/>
          <p:cNvSpPr txBox="1"/>
          <p:nvPr/>
        </p:nvSpPr>
        <p:spPr>
          <a:xfrm>
            <a:off x="419101" y="1368116"/>
            <a:ext cx="11353800" cy="50629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700">
                <a:solidFill>
                  <a:schemeClr val="lt1"/>
                </a:solidFill>
                <a:latin typeface="Arial"/>
                <a:ea typeface="Arial"/>
                <a:cs typeface="Arial"/>
                <a:sym typeface="Arial"/>
              </a:rPr>
              <a:t>Tras revisar los conceptos de Ciberseguridad, Seguridad Informática y Seguridad de la Información, es posible identificar las principales diferencias:</a:t>
            </a:r>
            <a:endParaRPr/>
          </a:p>
          <a:p>
            <a:pPr indent="0" lvl="0" marL="0" marR="0" rtl="0" algn="just">
              <a:spcBef>
                <a:spcPts val="0"/>
              </a:spcBef>
              <a:spcAft>
                <a:spcPts val="0"/>
              </a:spcAft>
              <a:buNone/>
            </a:pPr>
            <a:r>
              <a:t/>
            </a:r>
            <a:endParaRPr sz="1700">
              <a:solidFill>
                <a:schemeClr val="lt1"/>
              </a:solidFill>
              <a:latin typeface="Arial"/>
              <a:ea typeface="Arial"/>
              <a:cs typeface="Arial"/>
              <a:sym typeface="Arial"/>
            </a:endParaRPr>
          </a:p>
          <a:p>
            <a:pPr indent="0" lvl="0" marL="0" marR="0" rtl="0" algn="just">
              <a:spcBef>
                <a:spcPts val="0"/>
              </a:spcBef>
              <a:spcAft>
                <a:spcPts val="0"/>
              </a:spcAft>
              <a:buNone/>
            </a:pPr>
            <a:r>
              <a:rPr lang="es-ES" sz="1700">
                <a:solidFill>
                  <a:schemeClr val="lt1"/>
                </a:solidFill>
                <a:latin typeface="Arial"/>
                <a:ea typeface="Arial"/>
                <a:cs typeface="Arial"/>
                <a:sym typeface="Arial"/>
              </a:rPr>
              <a:t>En primer lugar, debemos destacar que la </a:t>
            </a:r>
            <a:r>
              <a:rPr b="1" lang="es-ES" sz="1700">
                <a:solidFill>
                  <a:srgbClr val="00B050"/>
                </a:solidFill>
                <a:latin typeface="Arial"/>
                <a:ea typeface="Arial"/>
                <a:cs typeface="Arial"/>
                <a:sym typeface="Arial"/>
              </a:rPr>
              <a:t>Seguridad de la Información tiene un alcance mayor que la Ciberseguridad y la Seguridad Informática</a:t>
            </a:r>
            <a:r>
              <a:rPr lang="es-ES" sz="1700">
                <a:solidFill>
                  <a:schemeClr val="lt1"/>
                </a:solidFill>
                <a:latin typeface="Arial"/>
                <a:ea typeface="Arial"/>
                <a:cs typeface="Arial"/>
                <a:sym typeface="Arial"/>
              </a:rPr>
              <a:t>, puesto que el objetivo de la primera es proteger la información de riesgos que puedan afectarla, en sus diferentes formas y estados. Por el contrario, </a:t>
            </a:r>
            <a:r>
              <a:rPr b="1" lang="es-ES" sz="1700">
                <a:solidFill>
                  <a:srgbClr val="00B050"/>
                </a:solidFill>
                <a:latin typeface="Arial"/>
                <a:ea typeface="Arial"/>
                <a:cs typeface="Arial"/>
                <a:sym typeface="Arial"/>
              </a:rPr>
              <a:t>la Ciberseguridad se enfoca principalmente en la información en formato digital</a:t>
            </a:r>
            <a:r>
              <a:rPr lang="es-ES" sz="1700">
                <a:solidFill>
                  <a:schemeClr val="lt1"/>
                </a:solidFill>
                <a:latin typeface="Arial"/>
                <a:ea typeface="Arial"/>
                <a:cs typeface="Arial"/>
                <a:sym typeface="Arial"/>
              </a:rPr>
              <a:t> y los sistemas interconectados que la procesan, almacenan o transmiten, </a:t>
            </a:r>
            <a:r>
              <a:rPr b="1" lang="es-ES" sz="1700">
                <a:solidFill>
                  <a:srgbClr val="00B050"/>
                </a:solidFill>
                <a:latin typeface="Arial"/>
                <a:ea typeface="Arial"/>
                <a:cs typeface="Arial"/>
                <a:sym typeface="Arial"/>
              </a:rPr>
              <a:t>por lo que tiene un</a:t>
            </a:r>
            <a:r>
              <a:rPr lang="es-ES" sz="1700">
                <a:solidFill>
                  <a:srgbClr val="00B050"/>
                </a:solidFill>
                <a:latin typeface="Arial"/>
                <a:ea typeface="Arial"/>
                <a:cs typeface="Arial"/>
                <a:sym typeface="Arial"/>
              </a:rPr>
              <a:t> </a:t>
            </a:r>
            <a:r>
              <a:rPr b="1" lang="es-ES" sz="1700">
                <a:solidFill>
                  <a:srgbClr val="00B050"/>
                </a:solidFill>
                <a:latin typeface="Arial"/>
                <a:ea typeface="Arial"/>
                <a:cs typeface="Arial"/>
                <a:sym typeface="Arial"/>
              </a:rPr>
              <a:t>mayor acercamiento con la Seguridad Informática.</a:t>
            </a:r>
            <a:endParaRPr/>
          </a:p>
          <a:p>
            <a:pPr indent="0" lvl="0" marL="0" marR="0" rtl="0" algn="just">
              <a:spcBef>
                <a:spcPts val="0"/>
              </a:spcBef>
              <a:spcAft>
                <a:spcPts val="0"/>
              </a:spcAft>
              <a:buNone/>
            </a:pPr>
            <a:r>
              <a:t/>
            </a:r>
            <a:endParaRPr sz="1700">
              <a:solidFill>
                <a:schemeClr val="lt1"/>
              </a:solidFill>
              <a:latin typeface="Arial"/>
              <a:ea typeface="Arial"/>
              <a:cs typeface="Arial"/>
              <a:sym typeface="Arial"/>
            </a:endParaRPr>
          </a:p>
          <a:p>
            <a:pPr indent="0" lvl="0" marL="0" marR="0" rtl="0" algn="just">
              <a:spcBef>
                <a:spcPts val="0"/>
              </a:spcBef>
              <a:spcAft>
                <a:spcPts val="0"/>
              </a:spcAft>
              <a:buNone/>
            </a:pPr>
            <a:r>
              <a:rPr lang="es-ES" sz="1700">
                <a:solidFill>
                  <a:schemeClr val="lt1"/>
                </a:solidFill>
                <a:latin typeface="Arial"/>
                <a:ea typeface="Arial"/>
                <a:cs typeface="Arial"/>
                <a:sym typeface="Arial"/>
              </a:rPr>
              <a:t>En segundo lugar, </a:t>
            </a:r>
            <a:r>
              <a:rPr b="1" lang="es-ES" sz="1700">
                <a:solidFill>
                  <a:srgbClr val="00B050"/>
                </a:solidFill>
                <a:latin typeface="Arial"/>
                <a:ea typeface="Arial"/>
                <a:cs typeface="Arial"/>
                <a:sym typeface="Arial"/>
              </a:rPr>
              <a:t>la Ciberseguridad según Kaspersky es la encargada de llevar a cabo ataques ofensivos</a:t>
            </a:r>
            <a:r>
              <a:rPr b="1" lang="es-ES" sz="1700">
                <a:solidFill>
                  <a:schemeClr val="lt1"/>
                </a:solidFill>
                <a:latin typeface="Arial"/>
                <a:ea typeface="Arial"/>
                <a:cs typeface="Arial"/>
                <a:sym typeface="Arial"/>
              </a:rPr>
              <a:t> </a:t>
            </a:r>
            <a:r>
              <a:rPr lang="es-ES" sz="1700">
                <a:solidFill>
                  <a:schemeClr val="lt1"/>
                </a:solidFill>
                <a:latin typeface="Arial"/>
                <a:ea typeface="Arial"/>
                <a:cs typeface="Arial"/>
                <a:sym typeface="Arial"/>
              </a:rPr>
              <a:t>contra los adversarios de la seguridad digital, </a:t>
            </a:r>
            <a:r>
              <a:rPr b="1" lang="es-ES" sz="1700">
                <a:solidFill>
                  <a:srgbClr val="00B050"/>
                </a:solidFill>
                <a:latin typeface="Arial"/>
                <a:ea typeface="Arial"/>
                <a:cs typeface="Arial"/>
                <a:sym typeface="Arial"/>
              </a:rPr>
              <a:t>mientras que la Seguridad de la Información contempla aspectos defensivos</a:t>
            </a:r>
            <a:r>
              <a:rPr lang="es-ES" sz="1700">
                <a:solidFill>
                  <a:schemeClr val="lt1"/>
                </a:solidFill>
                <a:latin typeface="Arial"/>
                <a:ea typeface="Arial"/>
                <a:cs typeface="Arial"/>
                <a:sym typeface="Arial"/>
              </a:rPr>
              <a:t> para proteger los sistemas de información interconectados. Es conveniente tener en cuenta que en función del contexto y la organización, se utiliza Ciberseguridad tanto para procesos y sistemas defensivos como ofensivos, siendo en este último caso más utilizado el concepto de Ciberinteligencia.</a:t>
            </a:r>
            <a:endParaRPr/>
          </a:p>
          <a:p>
            <a:pPr indent="0" lvl="0" marL="0" marR="0" rtl="0" algn="just">
              <a:spcBef>
                <a:spcPts val="0"/>
              </a:spcBef>
              <a:spcAft>
                <a:spcPts val="0"/>
              </a:spcAft>
              <a:buNone/>
            </a:pPr>
            <a:r>
              <a:t/>
            </a:r>
            <a:endParaRPr sz="1700">
              <a:solidFill>
                <a:schemeClr val="lt1"/>
              </a:solidFill>
              <a:latin typeface="Arial"/>
              <a:ea typeface="Arial"/>
              <a:cs typeface="Arial"/>
              <a:sym typeface="Arial"/>
            </a:endParaRPr>
          </a:p>
          <a:p>
            <a:pPr indent="0" lvl="0" marL="0" marR="0" rtl="0" algn="just">
              <a:spcBef>
                <a:spcPts val="0"/>
              </a:spcBef>
              <a:spcAft>
                <a:spcPts val="0"/>
              </a:spcAft>
              <a:buNone/>
            </a:pPr>
            <a:r>
              <a:rPr lang="es-ES" sz="1700">
                <a:solidFill>
                  <a:schemeClr val="lt1"/>
                </a:solidFill>
                <a:latin typeface="Arial"/>
                <a:ea typeface="Arial"/>
                <a:cs typeface="Arial"/>
                <a:sym typeface="Arial"/>
              </a:rPr>
              <a:t>En tercer lugar, </a:t>
            </a:r>
            <a:r>
              <a:rPr b="1" lang="es-ES" sz="1700">
                <a:solidFill>
                  <a:srgbClr val="00B050"/>
                </a:solidFill>
                <a:latin typeface="Arial"/>
                <a:ea typeface="Arial"/>
                <a:cs typeface="Arial"/>
                <a:sym typeface="Arial"/>
              </a:rPr>
              <a:t>las áreas de competencia de la Ciberseguridad son de gran relevancia al incluir redes, software, hardware, servicios, infraestructuras críticas</a:t>
            </a:r>
            <a:r>
              <a:rPr b="1" lang="es-ES" sz="1700">
                <a:solidFill>
                  <a:schemeClr val="lt1"/>
                </a:solidFill>
                <a:latin typeface="Arial"/>
                <a:ea typeface="Arial"/>
                <a:cs typeface="Arial"/>
                <a:sym typeface="Arial"/>
              </a:rPr>
              <a:t> </a:t>
            </a:r>
            <a:r>
              <a:rPr lang="es-ES" sz="1700">
                <a:solidFill>
                  <a:schemeClr val="lt1"/>
                </a:solidFill>
                <a:latin typeface="Arial"/>
                <a:ea typeface="Arial"/>
                <a:cs typeface="Arial"/>
                <a:sym typeface="Arial"/>
              </a:rPr>
              <a:t>como la infraestructura tecnológica, etc. </a:t>
            </a:r>
            <a:r>
              <a:rPr b="1" lang="es-ES" sz="1700">
                <a:solidFill>
                  <a:srgbClr val="00B050"/>
                </a:solidFill>
                <a:latin typeface="Arial"/>
                <a:ea typeface="Arial"/>
                <a:cs typeface="Arial"/>
                <a:sym typeface="Arial"/>
              </a:rPr>
              <a:t>Mientras que la Seguridad de la Información incluye a las personas</a:t>
            </a:r>
            <a:r>
              <a:rPr lang="es-ES" sz="1700">
                <a:solidFill>
                  <a:schemeClr val="lt1"/>
                </a:solidFill>
                <a:latin typeface="Arial"/>
                <a:ea typeface="Arial"/>
                <a:cs typeface="Arial"/>
                <a:sym typeface="Arial"/>
              </a:rPr>
              <a:t> y a todo lo relacionado con el cumplimiento de las normas de seguridad de la información.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792" name="Shape 792"/>
        <p:cNvGrpSpPr/>
        <p:nvPr/>
      </p:nvGrpSpPr>
      <p:grpSpPr>
        <a:xfrm>
          <a:off x="0" y="0"/>
          <a:ext cx="0" cy="0"/>
          <a:chOff x="0" y="0"/>
          <a:chExt cx="0" cy="0"/>
        </a:xfrm>
      </p:grpSpPr>
      <p:pic>
        <p:nvPicPr>
          <p:cNvPr id="793" name="Google Shape;793;p50"/>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794" name="Google Shape;794;p50"/>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795" name="Google Shape;795;p50"/>
          <p:cNvSpPr txBox="1"/>
          <p:nvPr/>
        </p:nvSpPr>
        <p:spPr>
          <a:xfrm>
            <a:off x="2502749" y="654738"/>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3. -Ataques a las conexiones</a:t>
            </a:r>
            <a:endParaRPr sz="2667">
              <a:solidFill>
                <a:srgbClr val="00B050"/>
              </a:solidFill>
              <a:latin typeface="Arial Black"/>
              <a:ea typeface="Arial Black"/>
              <a:cs typeface="Arial Black"/>
              <a:sym typeface="Arial Black"/>
            </a:endParaRPr>
          </a:p>
        </p:txBody>
      </p:sp>
      <p:sp>
        <p:nvSpPr>
          <p:cNvPr id="796" name="Google Shape;796;p50"/>
          <p:cNvSpPr txBox="1"/>
          <p:nvPr/>
        </p:nvSpPr>
        <p:spPr>
          <a:xfrm>
            <a:off x="1879600" y="2392672"/>
            <a:ext cx="8376300" cy="2390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Los atacantes utilizan diversos software y herramientas con las que saltarse las medidas de seguridad e infectar o tomar control de los dispositivos.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Generalmente, este tipo de ataques se basan en interponerse en el intercambio de información entre nosotros y el servicio web, para monitorizar y robar datos personales, bancarios, contraseñas, etc. </a:t>
            </a:r>
            <a:endParaRPr/>
          </a:p>
        </p:txBody>
      </p:sp>
      <p:pic>
        <p:nvPicPr>
          <p:cNvPr id="797" name="Google Shape;797;p50"/>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01" name="Shape 801"/>
        <p:cNvGrpSpPr/>
        <p:nvPr/>
      </p:nvGrpSpPr>
      <p:grpSpPr>
        <a:xfrm>
          <a:off x="0" y="0"/>
          <a:ext cx="0" cy="0"/>
          <a:chOff x="0" y="0"/>
          <a:chExt cx="0" cy="0"/>
        </a:xfrm>
      </p:grpSpPr>
      <p:pic>
        <p:nvPicPr>
          <p:cNvPr id="802" name="Google Shape;802;p51"/>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03" name="Google Shape;803;p51"/>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04" name="Google Shape;804;p51"/>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05" name="Google Shape;805;p51"/>
          <p:cNvSpPr txBox="1"/>
          <p:nvPr/>
        </p:nvSpPr>
        <p:spPr>
          <a:xfrm>
            <a:off x="1782293" y="2290604"/>
            <a:ext cx="8376266"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La creación de redes wifi falsas es una práctica muy utilizada por los ciberdelincuentes. Consiste en la creación de una red wifi gemela a otra legítima y segura, con un nombre igual o muy similar a la original, que crean utilizando software y hardware. Luego, la configuran con los mismos parámetros que la original, esperando que nos conecte a esta.  </a:t>
            </a:r>
            <a:endParaRPr/>
          </a:p>
        </p:txBody>
      </p:sp>
      <p:sp>
        <p:nvSpPr>
          <p:cNvPr id="806" name="Google Shape;806;p51"/>
          <p:cNvSpPr txBox="1"/>
          <p:nvPr/>
        </p:nvSpPr>
        <p:spPr>
          <a:xfrm>
            <a:off x="890699" y="1339173"/>
            <a:ext cx="2997200"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Redes Trampa: </a:t>
            </a:r>
            <a:endParaRPr sz="2133">
              <a:solidFill>
                <a:srgbClr val="FFFFFF"/>
              </a:solidFill>
              <a:latin typeface="Arial Black"/>
              <a:ea typeface="Arial Black"/>
              <a:cs typeface="Arial Black"/>
              <a:sym typeface="Arial Black"/>
            </a:endParaRPr>
          </a:p>
        </p:txBody>
      </p:sp>
      <p:pic>
        <p:nvPicPr>
          <p:cNvPr id="807" name="Google Shape;807;p51"/>
          <p:cNvPicPr preferRelativeResize="0"/>
          <p:nvPr/>
        </p:nvPicPr>
        <p:blipFill rotWithShape="1">
          <a:blip r:embed="rId5">
            <a:alphaModFix/>
          </a:blip>
          <a:srcRect b="0" l="0" r="0" t="0"/>
          <a:stretch/>
        </p:blipFill>
        <p:spPr>
          <a:xfrm>
            <a:off x="1782293" y="4772292"/>
            <a:ext cx="8407143" cy="1515058"/>
          </a:xfrm>
          <a:prstGeom prst="rect">
            <a:avLst/>
          </a:prstGeom>
          <a:noFill/>
          <a:ln>
            <a:noFill/>
          </a:ln>
        </p:spPr>
      </p:pic>
      <p:pic>
        <p:nvPicPr>
          <p:cNvPr id="808" name="Google Shape;808;p51"/>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12" name="Shape 812"/>
        <p:cNvGrpSpPr/>
        <p:nvPr/>
      </p:nvGrpSpPr>
      <p:grpSpPr>
        <a:xfrm>
          <a:off x="0" y="0"/>
          <a:ext cx="0" cy="0"/>
          <a:chOff x="0" y="0"/>
          <a:chExt cx="0" cy="0"/>
        </a:xfrm>
      </p:grpSpPr>
      <p:pic>
        <p:nvPicPr>
          <p:cNvPr id="813" name="Google Shape;813;p52"/>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14" name="Google Shape;814;p52"/>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15" name="Google Shape;815;p52"/>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816" name="Google Shape;816;p52"/>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pic>
        <p:nvPicPr>
          <p:cNvPr id="817" name="Google Shape;817;p52"/>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21" name="Shape 821"/>
        <p:cNvGrpSpPr/>
        <p:nvPr/>
      </p:nvGrpSpPr>
      <p:grpSpPr>
        <a:xfrm>
          <a:off x="0" y="0"/>
          <a:ext cx="0" cy="0"/>
          <a:chOff x="0" y="0"/>
          <a:chExt cx="0" cy="0"/>
        </a:xfrm>
      </p:grpSpPr>
      <p:pic>
        <p:nvPicPr>
          <p:cNvPr id="822" name="Google Shape;822;p53"/>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23" name="Google Shape;823;p53"/>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24" name="Google Shape;824;p53"/>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25" name="Google Shape;825;p53"/>
          <p:cNvSpPr txBox="1"/>
          <p:nvPr/>
        </p:nvSpPr>
        <p:spPr>
          <a:xfrm>
            <a:off x="1861039" y="2101275"/>
            <a:ext cx="8376266" cy="271818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Las cookies son pequeños ficheros que contienen información de las páginas webs que hemos visitado, así como otros datos de navegación, como pueden ser los anuncios vistos, el idioma, la zona horaria, si hemos proporcionado una dirección de correo electrónico, etc.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Los ataques a las cookies consisten en el robo o modificación de la información almacenada en una cookie. </a:t>
            </a:r>
            <a:endParaRPr/>
          </a:p>
        </p:txBody>
      </p:sp>
      <p:sp>
        <p:nvSpPr>
          <p:cNvPr id="826" name="Google Shape;826;p53"/>
          <p:cNvSpPr txBox="1"/>
          <p:nvPr/>
        </p:nvSpPr>
        <p:spPr>
          <a:xfrm>
            <a:off x="890698" y="1339173"/>
            <a:ext cx="4009547"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Ataques a Cookies: </a:t>
            </a:r>
            <a:endParaRPr sz="2133">
              <a:solidFill>
                <a:srgbClr val="FFFFFF"/>
              </a:solidFill>
              <a:latin typeface="Arial Black"/>
              <a:ea typeface="Arial Black"/>
              <a:cs typeface="Arial Black"/>
              <a:sym typeface="Arial Black"/>
            </a:endParaRPr>
          </a:p>
        </p:txBody>
      </p:sp>
      <p:pic>
        <p:nvPicPr>
          <p:cNvPr id="827" name="Google Shape;827;p53"/>
          <p:cNvPicPr preferRelativeResize="0"/>
          <p:nvPr/>
        </p:nvPicPr>
        <p:blipFill rotWithShape="1">
          <a:blip r:embed="rId5">
            <a:alphaModFix/>
          </a:blip>
          <a:srcRect b="0" l="0" r="0" t="0"/>
          <a:stretch/>
        </p:blipFill>
        <p:spPr>
          <a:xfrm>
            <a:off x="2489199" y="5048334"/>
            <a:ext cx="7119945" cy="143910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31" name="Shape 831"/>
        <p:cNvGrpSpPr/>
        <p:nvPr/>
      </p:nvGrpSpPr>
      <p:grpSpPr>
        <a:xfrm>
          <a:off x="0" y="0"/>
          <a:ext cx="0" cy="0"/>
          <a:chOff x="0" y="0"/>
          <a:chExt cx="0" cy="0"/>
        </a:xfrm>
      </p:grpSpPr>
      <p:pic>
        <p:nvPicPr>
          <p:cNvPr id="832" name="Google Shape;832;p54"/>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33" name="Google Shape;833;p54"/>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34" name="Google Shape;834;p54"/>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35" name="Google Shape;835;p54"/>
          <p:cNvSpPr txBox="1"/>
          <p:nvPr/>
        </p:nvSpPr>
        <p:spPr>
          <a:xfrm>
            <a:off x="886792" y="2298154"/>
            <a:ext cx="5662501"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DDoS son las siglas en inglés de “Ataque distribuido denegación de servicio” y consiste en atacar un servidor web al mismo tiempo desde muchos equipos diferentes para que deje de funcionar al no poder soportar tantas peticiones. </a:t>
            </a:r>
            <a:endParaRPr/>
          </a:p>
        </p:txBody>
      </p:sp>
      <p:sp>
        <p:nvSpPr>
          <p:cNvPr id="836" name="Google Shape;836;p54"/>
          <p:cNvSpPr txBox="1"/>
          <p:nvPr/>
        </p:nvSpPr>
        <p:spPr>
          <a:xfrm>
            <a:off x="882883" y="1342003"/>
            <a:ext cx="2997200"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Ataques a DDoS: </a:t>
            </a:r>
            <a:endParaRPr sz="2133">
              <a:solidFill>
                <a:srgbClr val="FFFFFF"/>
              </a:solidFill>
              <a:latin typeface="Arial Black"/>
              <a:ea typeface="Arial Black"/>
              <a:cs typeface="Arial Black"/>
              <a:sym typeface="Arial Black"/>
            </a:endParaRPr>
          </a:p>
        </p:txBody>
      </p:sp>
      <p:pic>
        <p:nvPicPr>
          <p:cNvPr id="837" name="Google Shape;837;p54"/>
          <p:cNvPicPr preferRelativeResize="0"/>
          <p:nvPr/>
        </p:nvPicPr>
        <p:blipFill rotWithShape="1">
          <a:blip r:embed="rId5">
            <a:alphaModFix/>
          </a:blip>
          <a:srcRect b="0" l="0" r="0" t="0"/>
          <a:stretch/>
        </p:blipFill>
        <p:spPr>
          <a:xfrm>
            <a:off x="6959600" y="1706200"/>
            <a:ext cx="4775200" cy="2623279"/>
          </a:xfrm>
          <a:prstGeom prst="rect">
            <a:avLst/>
          </a:prstGeom>
          <a:noFill/>
          <a:ln>
            <a:noFill/>
          </a:ln>
        </p:spPr>
      </p:pic>
      <p:pic>
        <p:nvPicPr>
          <p:cNvPr id="838" name="Google Shape;838;p54"/>
          <p:cNvPicPr preferRelativeResize="0"/>
          <p:nvPr/>
        </p:nvPicPr>
        <p:blipFill rotWithShape="1">
          <a:blip r:embed="rId6">
            <a:alphaModFix/>
          </a:blip>
          <a:srcRect b="0" l="0" r="0" t="0"/>
          <a:stretch/>
        </p:blipFill>
        <p:spPr>
          <a:xfrm>
            <a:off x="3181917" y="4782671"/>
            <a:ext cx="6734750" cy="1504679"/>
          </a:xfrm>
          <a:prstGeom prst="rect">
            <a:avLst/>
          </a:prstGeom>
          <a:noFill/>
          <a:ln>
            <a:noFill/>
          </a:ln>
        </p:spPr>
      </p:pic>
      <p:pic>
        <p:nvPicPr>
          <p:cNvPr id="839" name="Google Shape;839;p54"/>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43" name="Shape 843"/>
        <p:cNvGrpSpPr/>
        <p:nvPr/>
      </p:nvGrpSpPr>
      <p:grpSpPr>
        <a:xfrm>
          <a:off x="0" y="0"/>
          <a:ext cx="0" cy="0"/>
          <a:chOff x="0" y="0"/>
          <a:chExt cx="0" cy="0"/>
        </a:xfrm>
      </p:grpSpPr>
      <p:pic>
        <p:nvPicPr>
          <p:cNvPr id="844" name="Google Shape;844;p55"/>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45" name="Google Shape;845;p55"/>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46" name="Google Shape;846;p55"/>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847" name="Google Shape;847;p55"/>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pic>
        <p:nvPicPr>
          <p:cNvPr id="848" name="Google Shape;848;p55"/>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52" name="Shape 852"/>
        <p:cNvGrpSpPr/>
        <p:nvPr/>
      </p:nvGrpSpPr>
      <p:grpSpPr>
        <a:xfrm>
          <a:off x="0" y="0"/>
          <a:ext cx="0" cy="0"/>
          <a:chOff x="0" y="0"/>
          <a:chExt cx="0" cy="0"/>
        </a:xfrm>
      </p:grpSpPr>
      <p:pic>
        <p:nvPicPr>
          <p:cNvPr id="853" name="Google Shape;853;p56"/>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54" name="Google Shape;854;p56"/>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55" name="Google Shape;855;p56"/>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56" name="Google Shape;856;p56"/>
          <p:cNvSpPr txBox="1"/>
          <p:nvPr/>
        </p:nvSpPr>
        <p:spPr>
          <a:xfrm>
            <a:off x="867253" y="1806982"/>
            <a:ext cx="10441609" cy="304641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Las páginas webs suelen estar vinculadas a bases de datos, basadas en un lenguaje de programación conocido como SQL.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Este tipo de ataque permite a los ciberdelincuentes insertar líneas de código SQL maliciosas en la propia aplicación web, obteniendo acceso parcial o completo a los datos, pudiendo ser monitorizados, modificados o robados por el atacante. </a:t>
            </a:r>
            <a:endParaRPr/>
          </a:p>
          <a:p>
            <a:pPr indent="0" lvl="0" marL="0" marR="0" rtl="0" algn="just">
              <a:spcBef>
                <a:spcPts val="0"/>
              </a:spcBef>
              <a:spcAft>
                <a:spcPts val="0"/>
              </a:spcAft>
              <a:buNone/>
            </a:pPr>
            <a:r>
              <a:t/>
            </a:r>
            <a:endParaRPr sz="2133">
              <a:solidFill>
                <a:srgbClr val="FFFFFF"/>
              </a:solidFill>
              <a:latin typeface="Arial"/>
              <a:ea typeface="Arial"/>
              <a:cs typeface="Arial"/>
              <a:sym typeface="Arial"/>
            </a:endParaRPr>
          </a:p>
          <a:p>
            <a:pPr indent="0" lvl="0" marL="0" marR="0" rtl="0" algn="just">
              <a:spcBef>
                <a:spcPts val="0"/>
              </a:spcBef>
              <a:spcAft>
                <a:spcPts val="0"/>
              </a:spcAft>
              <a:buNone/>
            </a:pPr>
            <a:r>
              <a:rPr lang="es-ES" sz="2133">
                <a:solidFill>
                  <a:srgbClr val="FFFFFF"/>
                </a:solidFill>
                <a:latin typeface="Arial"/>
                <a:ea typeface="Arial"/>
                <a:cs typeface="Arial"/>
                <a:sym typeface="Arial"/>
              </a:rPr>
              <a:t>Los ciberdelincuentes atacan a una aplicación web basada en este tipo de lenguaje, comprometiendo la base de datos mediante líneas de código malicioso. </a:t>
            </a:r>
            <a:endParaRPr/>
          </a:p>
        </p:txBody>
      </p:sp>
      <p:sp>
        <p:nvSpPr>
          <p:cNvPr id="857" name="Google Shape;857;p56"/>
          <p:cNvSpPr txBox="1"/>
          <p:nvPr/>
        </p:nvSpPr>
        <p:spPr>
          <a:xfrm>
            <a:off x="867253" y="1090523"/>
            <a:ext cx="2997200" cy="5337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2133">
                <a:solidFill>
                  <a:srgbClr val="FFFFFF"/>
                </a:solidFill>
                <a:latin typeface="Arial Black"/>
                <a:ea typeface="Arial Black"/>
                <a:cs typeface="Arial Black"/>
                <a:sym typeface="Arial Black"/>
              </a:rPr>
              <a:t>Inyección SQL: </a:t>
            </a:r>
            <a:endParaRPr sz="2133">
              <a:solidFill>
                <a:srgbClr val="FFFFFF"/>
              </a:solidFill>
              <a:latin typeface="Arial Black"/>
              <a:ea typeface="Arial Black"/>
              <a:cs typeface="Arial Black"/>
              <a:sym typeface="Arial Black"/>
            </a:endParaRPr>
          </a:p>
        </p:txBody>
      </p:sp>
      <p:pic>
        <p:nvPicPr>
          <p:cNvPr id="858" name="Google Shape;858;p56"/>
          <p:cNvPicPr preferRelativeResize="0"/>
          <p:nvPr/>
        </p:nvPicPr>
        <p:blipFill rotWithShape="1">
          <a:blip r:embed="rId5">
            <a:alphaModFix/>
          </a:blip>
          <a:srcRect b="0" l="0" r="0" t="0"/>
          <a:stretch/>
        </p:blipFill>
        <p:spPr>
          <a:xfrm>
            <a:off x="3098800" y="5036693"/>
            <a:ext cx="6734750" cy="1504679"/>
          </a:xfrm>
          <a:prstGeom prst="rect">
            <a:avLst/>
          </a:prstGeom>
          <a:noFill/>
          <a:ln>
            <a:noFill/>
          </a:ln>
        </p:spPr>
      </p:pic>
      <p:pic>
        <p:nvPicPr>
          <p:cNvPr id="859" name="Google Shape;859;p56"/>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63" name="Shape 863"/>
        <p:cNvGrpSpPr/>
        <p:nvPr/>
      </p:nvGrpSpPr>
      <p:grpSpPr>
        <a:xfrm>
          <a:off x="0" y="0"/>
          <a:ext cx="0" cy="0"/>
          <a:chOff x="0" y="0"/>
          <a:chExt cx="0" cy="0"/>
        </a:xfrm>
      </p:grpSpPr>
      <p:pic>
        <p:nvPicPr>
          <p:cNvPr id="864" name="Google Shape;864;p57"/>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865" name="Google Shape;865;p57"/>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866" name="Google Shape;866;p57"/>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67" name="Google Shape;867;p57"/>
          <p:cNvSpPr txBox="1"/>
          <p:nvPr/>
        </p:nvSpPr>
        <p:spPr>
          <a:xfrm>
            <a:off x="1930400" y="2054170"/>
            <a:ext cx="8628409"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El ataque de escaneo de puertos, o portscan, es el proceso en el que se analiza automáticamente los puertos de una máquina conectada a la red con la finalidad de analizar los puertos e identificar cuáles están abiertos, cerrados o cuentan con algún protocolo de seguridad. </a:t>
            </a:r>
            <a:endParaRPr/>
          </a:p>
        </p:txBody>
      </p:sp>
      <p:sp>
        <p:nvSpPr>
          <p:cNvPr id="868" name="Google Shape;868;p57"/>
          <p:cNvSpPr txBox="1"/>
          <p:nvPr/>
        </p:nvSpPr>
        <p:spPr>
          <a:xfrm>
            <a:off x="867253" y="1090523"/>
            <a:ext cx="4111147" cy="533736"/>
          </a:xfrm>
          <a:prstGeom prst="rect">
            <a:avLst/>
          </a:prstGeom>
          <a:noFill/>
          <a:ln>
            <a:noFill/>
          </a:ln>
        </p:spPr>
        <p:txBody>
          <a:bodyPr anchorCtr="0" anchor="t" bIns="45700" lIns="91425" spcFirstLastPara="1" rIns="91425" wrap="square" tIns="45700">
            <a:spAutoFit/>
          </a:bodyPr>
          <a:lstStyle/>
          <a:p>
            <a:pPr indent="0" lvl="1" marL="304815" marR="0" rtl="0" algn="l">
              <a:lnSpc>
                <a:spcPct val="150000"/>
              </a:lnSpc>
              <a:spcBef>
                <a:spcPts val="0"/>
              </a:spcBef>
              <a:spcAft>
                <a:spcPts val="0"/>
              </a:spcAft>
              <a:buNone/>
            </a:pPr>
            <a:r>
              <a:rPr b="0" i="0" lang="es-ES" sz="2133" u="none" cap="none" strike="noStrike">
                <a:solidFill>
                  <a:srgbClr val="FFFFFF"/>
                </a:solidFill>
                <a:latin typeface="Arial Black"/>
                <a:ea typeface="Arial Black"/>
                <a:cs typeface="Arial Black"/>
                <a:sym typeface="Arial Black"/>
              </a:rPr>
              <a:t>Escaneo de Puertos: </a:t>
            </a:r>
            <a:endParaRPr b="0" i="0" sz="2133" u="none" cap="none" strike="noStrike">
              <a:solidFill>
                <a:srgbClr val="FFFFFF"/>
              </a:solidFill>
              <a:latin typeface="Arial Black"/>
              <a:ea typeface="Arial Black"/>
              <a:cs typeface="Arial Black"/>
              <a:sym typeface="Arial Black"/>
            </a:endParaRPr>
          </a:p>
        </p:txBody>
      </p:sp>
      <p:pic>
        <p:nvPicPr>
          <p:cNvPr id="869" name="Google Shape;869;p57"/>
          <p:cNvPicPr preferRelativeResize="0"/>
          <p:nvPr/>
        </p:nvPicPr>
        <p:blipFill rotWithShape="1">
          <a:blip r:embed="rId5">
            <a:alphaModFix/>
          </a:blip>
          <a:srcRect b="0" l="0" r="0" t="0"/>
          <a:stretch/>
        </p:blipFill>
        <p:spPr>
          <a:xfrm>
            <a:off x="1930400" y="4408947"/>
            <a:ext cx="8734461" cy="154246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873" name="Shape 873"/>
        <p:cNvGrpSpPr/>
        <p:nvPr/>
      </p:nvGrpSpPr>
      <p:grpSpPr>
        <a:xfrm>
          <a:off x="0" y="0"/>
          <a:ext cx="0" cy="0"/>
          <a:chOff x="0" y="0"/>
          <a:chExt cx="0" cy="0"/>
        </a:xfrm>
      </p:grpSpPr>
      <p:pic>
        <p:nvPicPr>
          <p:cNvPr id="874" name="Google Shape;874;p58"/>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875" name="Google Shape;875;p58"/>
          <p:cNvSpPr txBox="1"/>
          <p:nvPr/>
        </p:nvSpPr>
        <p:spPr>
          <a:xfrm>
            <a:off x="2821099" y="41688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a las conexiones</a:t>
            </a:r>
            <a:endParaRPr sz="2667">
              <a:solidFill>
                <a:srgbClr val="00B050"/>
              </a:solidFill>
              <a:latin typeface="Arial Black"/>
              <a:ea typeface="Arial Black"/>
              <a:cs typeface="Arial Black"/>
              <a:sym typeface="Arial Black"/>
            </a:endParaRPr>
          </a:p>
        </p:txBody>
      </p:sp>
      <p:sp>
        <p:nvSpPr>
          <p:cNvPr id="876" name="Google Shape;876;p58"/>
          <p:cNvSpPr txBox="1"/>
          <p:nvPr/>
        </p:nvSpPr>
        <p:spPr>
          <a:xfrm>
            <a:off x="1208292" y="1793306"/>
            <a:ext cx="862840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Este tipo de ataque requiere que el atacante se sitúe entre nosotros y el servidor con el que nos estamos comunicando. </a:t>
            </a:r>
            <a:endParaRPr/>
          </a:p>
        </p:txBody>
      </p:sp>
      <p:sp>
        <p:nvSpPr>
          <p:cNvPr id="877" name="Google Shape;877;p58"/>
          <p:cNvSpPr txBox="1"/>
          <p:nvPr/>
        </p:nvSpPr>
        <p:spPr>
          <a:xfrm>
            <a:off x="867253" y="1090523"/>
            <a:ext cx="4111147" cy="533736"/>
          </a:xfrm>
          <a:prstGeom prst="rect">
            <a:avLst/>
          </a:prstGeom>
          <a:noFill/>
          <a:ln>
            <a:noFill/>
          </a:ln>
        </p:spPr>
        <p:txBody>
          <a:bodyPr anchorCtr="0" anchor="t" bIns="45700" lIns="91425" spcFirstLastPara="1" rIns="91425" wrap="square" tIns="45700">
            <a:spAutoFit/>
          </a:bodyPr>
          <a:lstStyle/>
          <a:p>
            <a:pPr indent="0" lvl="1" marL="304815" marR="0" rtl="0" algn="l">
              <a:lnSpc>
                <a:spcPct val="150000"/>
              </a:lnSpc>
              <a:spcBef>
                <a:spcPts val="0"/>
              </a:spcBef>
              <a:spcAft>
                <a:spcPts val="0"/>
              </a:spcAft>
              <a:buNone/>
            </a:pPr>
            <a:r>
              <a:rPr b="0" i="0" lang="es-ES" sz="2133" u="none" cap="none" strike="noStrike">
                <a:solidFill>
                  <a:srgbClr val="FFFFFF"/>
                </a:solidFill>
                <a:latin typeface="Arial Black"/>
                <a:ea typeface="Arial Black"/>
                <a:cs typeface="Arial Black"/>
                <a:sym typeface="Arial Black"/>
              </a:rPr>
              <a:t>Man in the Middle: </a:t>
            </a:r>
            <a:endParaRPr b="0" i="0" sz="2133" u="none" cap="none" strike="noStrike">
              <a:solidFill>
                <a:srgbClr val="FFFFFF"/>
              </a:solidFill>
              <a:latin typeface="Arial Black"/>
              <a:ea typeface="Arial Black"/>
              <a:cs typeface="Arial Black"/>
              <a:sym typeface="Arial Black"/>
            </a:endParaRPr>
          </a:p>
        </p:txBody>
      </p:sp>
      <p:pic>
        <p:nvPicPr>
          <p:cNvPr id="878" name="Google Shape;878;p58"/>
          <p:cNvPicPr preferRelativeResize="0"/>
          <p:nvPr/>
        </p:nvPicPr>
        <p:blipFill rotWithShape="1">
          <a:blip r:embed="rId4">
            <a:alphaModFix/>
          </a:blip>
          <a:srcRect b="0" l="0" r="0" t="0"/>
          <a:stretch/>
        </p:blipFill>
        <p:spPr>
          <a:xfrm>
            <a:off x="3657601" y="2620754"/>
            <a:ext cx="5390507" cy="1106162"/>
          </a:xfrm>
          <a:prstGeom prst="rect">
            <a:avLst/>
          </a:prstGeom>
          <a:noFill/>
          <a:ln>
            <a:noFill/>
          </a:ln>
        </p:spPr>
      </p:pic>
      <p:sp>
        <p:nvSpPr>
          <p:cNvPr id="879" name="Google Shape;879;p58"/>
          <p:cNvSpPr txBox="1"/>
          <p:nvPr/>
        </p:nvSpPr>
        <p:spPr>
          <a:xfrm>
            <a:off x="1524000" y="4207871"/>
            <a:ext cx="8628409"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Se trata de una técnica utilizada para escuchar todo lo que ocurre dentro de una red. Los atacantes utilizan herramientas de hacking, conocidas como sniffers, de forma malintencionada para monitorizar el tráfico en una red.  </a:t>
            </a:r>
            <a:endParaRPr/>
          </a:p>
        </p:txBody>
      </p:sp>
      <p:sp>
        <p:nvSpPr>
          <p:cNvPr id="880" name="Google Shape;880;p58"/>
          <p:cNvSpPr txBox="1"/>
          <p:nvPr/>
        </p:nvSpPr>
        <p:spPr>
          <a:xfrm>
            <a:off x="1208292" y="3595956"/>
            <a:ext cx="4111147" cy="533736"/>
          </a:xfrm>
          <a:prstGeom prst="rect">
            <a:avLst/>
          </a:prstGeom>
          <a:noFill/>
          <a:ln>
            <a:noFill/>
          </a:ln>
        </p:spPr>
        <p:txBody>
          <a:bodyPr anchorCtr="0" anchor="t" bIns="45700" lIns="91425" spcFirstLastPara="1" rIns="91425" wrap="square" tIns="45700">
            <a:spAutoFit/>
          </a:bodyPr>
          <a:lstStyle/>
          <a:p>
            <a:pPr indent="0" lvl="1" marL="304815" marR="0" rtl="0" algn="l">
              <a:lnSpc>
                <a:spcPct val="150000"/>
              </a:lnSpc>
              <a:spcBef>
                <a:spcPts val="0"/>
              </a:spcBef>
              <a:spcAft>
                <a:spcPts val="0"/>
              </a:spcAft>
              <a:buNone/>
            </a:pPr>
            <a:r>
              <a:rPr b="0" i="0" lang="es-ES" sz="2133" u="none" cap="none" strike="noStrike">
                <a:solidFill>
                  <a:srgbClr val="FFFFFF"/>
                </a:solidFill>
                <a:latin typeface="Arial Black"/>
                <a:ea typeface="Arial Black"/>
                <a:cs typeface="Arial Black"/>
                <a:sym typeface="Arial Black"/>
              </a:rPr>
              <a:t>Sniffing: </a:t>
            </a:r>
            <a:endParaRPr b="0" i="0" sz="2133" u="none" cap="none" strike="noStrike">
              <a:solidFill>
                <a:srgbClr val="FFFFFF"/>
              </a:solidFill>
              <a:latin typeface="Arial Black"/>
              <a:ea typeface="Arial Black"/>
              <a:cs typeface="Arial Black"/>
              <a:sym typeface="Arial Black"/>
            </a:endParaRPr>
          </a:p>
        </p:txBody>
      </p:sp>
      <p:pic>
        <p:nvPicPr>
          <p:cNvPr id="881" name="Google Shape;881;p58"/>
          <p:cNvPicPr preferRelativeResize="0"/>
          <p:nvPr/>
        </p:nvPicPr>
        <p:blipFill rotWithShape="1">
          <a:blip r:embed="rId5">
            <a:alphaModFix/>
          </a:blip>
          <a:srcRect b="0" l="0" r="0" t="0"/>
          <a:stretch/>
        </p:blipFill>
        <p:spPr>
          <a:xfrm>
            <a:off x="4090875" y="5423336"/>
            <a:ext cx="5745826" cy="1159437"/>
          </a:xfrm>
          <a:prstGeom prst="rect">
            <a:avLst/>
          </a:prstGeom>
          <a:noFill/>
          <a:ln>
            <a:noFill/>
          </a:ln>
        </p:spPr>
      </p:pic>
      <p:pic>
        <p:nvPicPr>
          <p:cNvPr id="882" name="Google Shape;882;p58"/>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500"/>
                                        <p:tgtEl>
                                          <p:spTgt spid="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59"/>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888" name="Google Shape;888;p59"/>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889" name="Google Shape;889;p59"/>
          <p:cNvSpPr txBox="1"/>
          <p:nvPr/>
        </p:nvSpPr>
        <p:spPr>
          <a:xfrm>
            <a:off x="-3908" y="100767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4. -Ataques por Malware</a:t>
            </a:r>
            <a:endParaRPr sz="2667">
              <a:solidFill>
                <a:srgbClr val="00B050"/>
              </a:solidFill>
              <a:latin typeface="Arial Black"/>
              <a:ea typeface="Arial Black"/>
              <a:cs typeface="Arial Black"/>
              <a:sym typeface="Arial Black"/>
            </a:endParaRPr>
          </a:p>
        </p:txBody>
      </p:sp>
      <p:sp>
        <p:nvSpPr>
          <p:cNvPr id="890" name="Google Shape;890;p59"/>
          <p:cNvSpPr txBox="1"/>
          <p:nvPr/>
        </p:nvSpPr>
        <p:spPr>
          <a:xfrm>
            <a:off x="1574800" y="2768600"/>
            <a:ext cx="9239866"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Los ataques por malware usan programas maliciosos con el fin de llevar a cabo acciones maliciosas en sistemas informáticos y contra la privacidad. Generalmente, buscan robar información, causar daños en el equipo, obtener un beneficio económico o tomar el control de equipos. </a:t>
            </a:r>
            <a:endParaRPr/>
          </a:p>
        </p:txBody>
      </p:sp>
      <p:pic>
        <p:nvPicPr>
          <p:cNvPr id="891" name="Google Shape;891;p59"/>
          <p:cNvPicPr preferRelativeResize="0"/>
          <p:nvPr/>
        </p:nvPicPr>
        <p:blipFill rotWithShape="1">
          <a:blip r:embed="rId4">
            <a:alphaModFix/>
          </a:blip>
          <a:srcRect b="0" l="0" r="0" t="0"/>
          <a:stretch/>
        </p:blipFill>
        <p:spPr>
          <a:xfrm rot="10800000">
            <a:off x="11217210" y="5969382"/>
            <a:ext cx="636699" cy="636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6"/>
          <p:cNvSpPr txBox="1"/>
          <p:nvPr/>
        </p:nvSpPr>
        <p:spPr>
          <a:xfrm>
            <a:off x="300869" y="364588"/>
            <a:ext cx="11440555" cy="502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667">
                <a:solidFill>
                  <a:srgbClr val="00B050"/>
                </a:solidFill>
                <a:latin typeface="Arial Black"/>
                <a:ea typeface="Arial Black"/>
                <a:cs typeface="Arial Black"/>
                <a:sym typeface="Arial Black"/>
              </a:rPr>
              <a:t>Elementos de Seguridad de Información</a:t>
            </a:r>
            <a:endParaRPr sz="2667">
              <a:solidFill>
                <a:srgbClr val="00B050"/>
              </a:solidFill>
              <a:latin typeface="Arial Black"/>
              <a:ea typeface="Arial Black"/>
              <a:cs typeface="Arial Black"/>
              <a:sym typeface="Arial Black"/>
            </a:endParaRPr>
          </a:p>
        </p:txBody>
      </p:sp>
      <p:pic>
        <p:nvPicPr>
          <p:cNvPr id="232" name="Google Shape;232;p6"/>
          <p:cNvPicPr preferRelativeResize="0"/>
          <p:nvPr/>
        </p:nvPicPr>
        <p:blipFill rotWithShape="1">
          <a:blip r:embed="rId3">
            <a:alphaModFix/>
          </a:blip>
          <a:srcRect b="0" l="0" r="0" t="0"/>
          <a:stretch/>
        </p:blipFill>
        <p:spPr>
          <a:xfrm>
            <a:off x="2363550" y="938443"/>
            <a:ext cx="7315200" cy="5610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60"/>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897" name="Google Shape;897;p60"/>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898" name="Google Shape;898;p60"/>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899" name="Google Shape;899;p60"/>
          <p:cNvSpPr txBox="1"/>
          <p:nvPr/>
        </p:nvSpPr>
        <p:spPr>
          <a:xfrm>
            <a:off x="1066801" y="1388619"/>
            <a:ext cx="9770855"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encuentran dentro de la categoría de malware y están diseñados para copiarse a si mismos y propagarse a tantos dispositivos como les sea posible.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Pueden llegar a modificar o eliminar los archivos almacenados en el equipo. Son capaces de dañar un sistema, eliminando o corrompiendo datos esenciales para su correcto funcionamiento. </a:t>
            </a:r>
            <a:endParaRPr/>
          </a:p>
        </p:txBody>
      </p:sp>
      <p:pic>
        <p:nvPicPr>
          <p:cNvPr id="900" name="Google Shape;900;p60"/>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01" name="Google Shape;901;p60"/>
          <p:cNvSpPr txBox="1"/>
          <p:nvPr/>
        </p:nvSpPr>
        <p:spPr>
          <a:xfrm>
            <a:off x="1059899" y="750329"/>
            <a:ext cx="1276596"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Virus: </a:t>
            </a:r>
            <a:endParaRPr sz="2133">
              <a:solidFill>
                <a:srgbClr val="1F497D"/>
              </a:solidFill>
              <a:latin typeface="Arial Black"/>
              <a:ea typeface="Arial Black"/>
              <a:cs typeface="Arial Black"/>
              <a:sym typeface="Arial Black"/>
            </a:endParaRPr>
          </a:p>
        </p:txBody>
      </p:sp>
      <p:pic>
        <p:nvPicPr>
          <p:cNvPr id="902" name="Google Shape;902;p60"/>
          <p:cNvPicPr preferRelativeResize="0"/>
          <p:nvPr/>
        </p:nvPicPr>
        <p:blipFill rotWithShape="1">
          <a:blip r:embed="rId5">
            <a:alphaModFix/>
          </a:blip>
          <a:srcRect b="0" l="0" r="0" t="0"/>
          <a:stretch/>
        </p:blipFill>
        <p:spPr>
          <a:xfrm>
            <a:off x="4632697" y="3436201"/>
            <a:ext cx="6561067" cy="1257297"/>
          </a:xfrm>
          <a:prstGeom prst="rect">
            <a:avLst/>
          </a:prstGeom>
          <a:noFill/>
          <a:ln>
            <a:noFill/>
          </a:ln>
        </p:spPr>
      </p:pic>
      <p:sp>
        <p:nvSpPr>
          <p:cNvPr id="903" name="Google Shape;903;p60"/>
          <p:cNvSpPr txBox="1"/>
          <p:nvPr/>
        </p:nvSpPr>
        <p:spPr>
          <a:xfrm>
            <a:off x="1066800" y="3667184"/>
            <a:ext cx="14732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Adware: </a:t>
            </a:r>
            <a:endParaRPr sz="2133">
              <a:solidFill>
                <a:srgbClr val="1F497D"/>
              </a:solidFill>
              <a:latin typeface="Arial Black"/>
              <a:ea typeface="Arial Black"/>
              <a:cs typeface="Arial Black"/>
              <a:sym typeface="Arial Black"/>
            </a:endParaRPr>
          </a:p>
        </p:txBody>
      </p:sp>
      <p:sp>
        <p:nvSpPr>
          <p:cNvPr id="904" name="Google Shape;904;p60"/>
          <p:cNvSpPr txBox="1"/>
          <p:nvPr/>
        </p:nvSpPr>
        <p:spPr>
          <a:xfrm>
            <a:off x="1066801" y="4089222"/>
            <a:ext cx="9770855"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trata de un software malicioso diseñado para mostrarnos anuncios no deseados de forma masiva.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Su objetivo es recopilar información sobre nuestra actividad y de este modo, mostrarnos anuncios dirigidos. </a:t>
            </a:r>
            <a:endParaRPr/>
          </a:p>
        </p:txBody>
      </p:sp>
      <p:pic>
        <p:nvPicPr>
          <p:cNvPr id="905" name="Google Shape;905;p60"/>
          <p:cNvPicPr preferRelativeResize="0"/>
          <p:nvPr/>
        </p:nvPicPr>
        <p:blipFill rotWithShape="1">
          <a:blip r:embed="rId6">
            <a:alphaModFix/>
          </a:blip>
          <a:srcRect b="0" l="0" r="0" t="0"/>
          <a:stretch/>
        </p:blipFill>
        <p:spPr>
          <a:xfrm>
            <a:off x="5334001" y="5511800"/>
            <a:ext cx="4485067" cy="12317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5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5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5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61"/>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12" name="Google Shape;912;p61"/>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13" name="Google Shape;913;p61"/>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14" name="Google Shape;914;p61"/>
          <p:cNvSpPr txBox="1"/>
          <p:nvPr/>
        </p:nvSpPr>
        <p:spPr>
          <a:xfrm>
            <a:off x="1066801" y="1298656"/>
            <a:ext cx="9770855"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Este malware se instala en los equipos y comienza a recopilar información, supervisando toda actividad para luego compartirlo con un usuario remoto. Una vez instalado, puede llevar a cabo numerosas acciones, como controlar el dispositivo de forma remota, realizar capturas del contenido de aplicaciones y servicios como el correo electrónico o redes sociales. </a:t>
            </a:r>
            <a:endParaRPr/>
          </a:p>
        </p:txBody>
      </p:sp>
      <p:pic>
        <p:nvPicPr>
          <p:cNvPr id="915" name="Google Shape;915;p61"/>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16" name="Google Shape;916;p61"/>
          <p:cNvSpPr txBox="1"/>
          <p:nvPr/>
        </p:nvSpPr>
        <p:spPr>
          <a:xfrm>
            <a:off x="1059899" y="750329"/>
            <a:ext cx="1734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Spyware: </a:t>
            </a:r>
            <a:endParaRPr sz="2133">
              <a:solidFill>
                <a:srgbClr val="1F497D"/>
              </a:solidFill>
              <a:latin typeface="Arial Black"/>
              <a:ea typeface="Arial Black"/>
              <a:cs typeface="Arial Black"/>
              <a:sym typeface="Arial Black"/>
            </a:endParaRPr>
          </a:p>
        </p:txBody>
      </p:sp>
      <p:sp>
        <p:nvSpPr>
          <p:cNvPr id="917" name="Google Shape;917;p61"/>
          <p:cNvSpPr txBox="1"/>
          <p:nvPr/>
        </p:nvSpPr>
        <p:spPr>
          <a:xfrm>
            <a:off x="1066800" y="3667184"/>
            <a:ext cx="21336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Troyanos: </a:t>
            </a:r>
            <a:endParaRPr sz="2133">
              <a:solidFill>
                <a:srgbClr val="1F497D"/>
              </a:solidFill>
              <a:latin typeface="Arial Black"/>
              <a:ea typeface="Arial Black"/>
              <a:cs typeface="Arial Black"/>
              <a:sym typeface="Arial Black"/>
            </a:endParaRPr>
          </a:p>
        </p:txBody>
      </p:sp>
      <p:sp>
        <p:nvSpPr>
          <p:cNvPr id="918" name="Google Shape;918;p61"/>
          <p:cNvSpPr txBox="1"/>
          <p:nvPr/>
        </p:nvSpPr>
        <p:spPr>
          <a:xfrm>
            <a:off x="1066801" y="4089222"/>
            <a:ext cx="9770855"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Suelen camuflarse como un software legítimo para infectar nuestro equipo, o a través de ataques de ingeniería social. Su objetivo es controlar nuestro equipo, robar los datos, introducir más software malicioso y propagarse a otros dispositivos. </a:t>
            </a:r>
            <a:endParaRPr/>
          </a:p>
        </p:txBody>
      </p:sp>
      <p:pic>
        <p:nvPicPr>
          <p:cNvPr id="919" name="Google Shape;919;p61"/>
          <p:cNvPicPr preferRelativeResize="0"/>
          <p:nvPr/>
        </p:nvPicPr>
        <p:blipFill rotWithShape="1">
          <a:blip r:embed="rId5">
            <a:alphaModFix/>
          </a:blip>
          <a:srcRect b="0" l="0" r="0" t="0"/>
          <a:stretch/>
        </p:blipFill>
        <p:spPr>
          <a:xfrm>
            <a:off x="5587712" y="2988801"/>
            <a:ext cx="5713589" cy="1018011"/>
          </a:xfrm>
          <a:prstGeom prst="rect">
            <a:avLst/>
          </a:prstGeom>
          <a:noFill/>
          <a:ln>
            <a:noFill/>
          </a:ln>
        </p:spPr>
      </p:pic>
      <p:pic>
        <p:nvPicPr>
          <p:cNvPr id="920" name="Google Shape;920;p61"/>
          <p:cNvPicPr preferRelativeResize="0"/>
          <p:nvPr/>
        </p:nvPicPr>
        <p:blipFill rotWithShape="1">
          <a:blip r:embed="rId6">
            <a:alphaModFix/>
          </a:blip>
          <a:srcRect b="0" l="0" r="0" t="0"/>
          <a:stretch/>
        </p:blipFill>
        <p:spPr>
          <a:xfrm>
            <a:off x="4419600" y="5330953"/>
            <a:ext cx="5611376" cy="12205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5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5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500"/>
                                        <p:tgtEl>
                                          <p:spTgt spid="9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pic>
        <p:nvPicPr>
          <p:cNvPr id="925" name="Google Shape;925;p62"/>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26" name="Google Shape;926;p62"/>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27" name="Google Shape;927;p62"/>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28" name="Google Shape;928;p62"/>
          <p:cNvSpPr txBox="1"/>
          <p:nvPr/>
        </p:nvSpPr>
        <p:spPr>
          <a:xfrm>
            <a:off x="1066801" y="1298656"/>
            <a:ext cx="9770855"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Una vez instalado en el sistema le permite tomar el control al ciberdelincuente de forma remota. Se utiliza para crear una red zombie o Botnet debido a que infectan varios dispositivos. Su objetivo es obtener o crear una puerta trasera en nuestro sistema, de forma que termina robando la información o perpetrando otros tipos de ataques.  </a:t>
            </a:r>
            <a:endParaRPr/>
          </a:p>
        </p:txBody>
      </p:sp>
      <p:pic>
        <p:nvPicPr>
          <p:cNvPr id="929" name="Google Shape;929;p62"/>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30" name="Google Shape;930;p62"/>
          <p:cNvSpPr txBox="1"/>
          <p:nvPr/>
        </p:nvSpPr>
        <p:spPr>
          <a:xfrm>
            <a:off x="1059899" y="750329"/>
            <a:ext cx="21405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Backdoors: </a:t>
            </a:r>
            <a:endParaRPr sz="2133">
              <a:solidFill>
                <a:srgbClr val="1F497D"/>
              </a:solidFill>
              <a:latin typeface="Arial Black"/>
              <a:ea typeface="Arial Black"/>
              <a:cs typeface="Arial Black"/>
              <a:sym typeface="Arial Black"/>
            </a:endParaRPr>
          </a:p>
        </p:txBody>
      </p:sp>
      <p:sp>
        <p:nvSpPr>
          <p:cNvPr id="931" name="Google Shape;931;p62"/>
          <p:cNvSpPr txBox="1"/>
          <p:nvPr/>
        </p:nvSpPr>
        <p:spPr>
          <a:xfrm>
            <a:off x="1066800" y="3667184"/>
            <a:ext cx="21336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Keyloggers: </a:t>
            </a:r>
            <a:endParaRPr sz="2133">
              <a:solidFill>
                <a:srgbClr val="1F497D"/>
              </a:solidFill>
              <a:latin typeface="Arial Black"/>
              <a:ea typeface="Arial Black"/>
              <a:cs typeface="Arial Black"/>
              <a:sym typeface="Arial Black"/>
            </a:endParaRPr>
          </a:p>
        </p:txBody>
      </p:sp>
      <p:sp>
        <p:nvSpPr>
          <p:cNvPr id="932" name="Google Shape;932;p62"/>
          <p:cNvSpPr txBox="1"/>
          <p:nvPr/>
        </p:nvSpPr>
        <p:spPr>
          <a:xfrm>
            <a:off x="1066801" y="4089222"/>
            <a:ext cx="9770855"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Realizan un seguimiento y registran cada tecla que se pulsa en un equipo sin nuestro consentimiento. Pueden estar basados en un software o un hardware, como por ejemplo un dispositivo USB. </a:t>
            </a:r>
            <a:endParaRPr/>
          </a:p>
        </p:txBody>
      </p:sp>
      <p:pic>
        <p:nvPicPr>
          <p:cNvPr id="933" name="Google Shape;933;p62"/>
          <p:cNvPicPr preferRelativeResize="0"/>
          <p:nvPr/>
        </p:nvPicPr>
        <p:blipFill rotWithShape="1">
          <a:blip r:embed="rId5">
            <a:alphaModFix/>
          </a:blip>
          <a:srcRect b="0" l="0" r="0" t="0"/>
          <a:stretch/>
        </p:blipFill>
        <p:spPr>
          <a:xfrm>
            <a:off x="5527944" y="2852440"/>
            <a:ext cx="5773357" cy="1112325"/>
          </a:xfrm>
          <a:prstGeom prst="rect">
            <a:avLst/>
          </a:prstGeom>
          <a:noFill/>
          <a:ln>
            <a:noFill/>
          </a:ln>
        </p:spPr>
      </p:pic>
      <p:pic>
        <p:nvPicPr>
          <p:cNvPr id="934" name="Google Shape;934;p62"/>
          <p:cNvPicPr preferRelativeResize="0"/>
          <p:nvPr/>
        </p:nvPicPr>
        <p:blipFill rotWithShape="1">
          <a:blip r:embed="rId6">
            <a:alphaModFix/>
          </a:blip>
          <a:srcRect b="0" l="0" r="0" t="0"/>
          <a:stretch/>
        </p:blipFill>
        <p:spPr>
          <a:xfrm>
            <a:off x="5893508" y="5062266"/>
            <a:ext cx="5726142" cy="128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5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5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63"/>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40" name="Google Shape;940;p63"/>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41" name="Google Shape;941;p63"/>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42" name="Google Shape;942;p63"/>
          <p:cNvSpPr txBox="1"/>
          <p:nvPr/>
        </p:nvSpPr>
        <p:spPr>
          <a:xfrm>
            <a:off x="1066801" y="1298656"/>
            <a:ext cx="9770855"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Este tipo de troyano accede a la información privada almacenada en el equipo. Al ejecutarse, analiza los programas instalados y las credenciales almacenadas para luego, compartirlas con el atacante. Su objetivo es robar y compartir con el atacante todos los datos sensibles, como las contraseñas. </a:t>
            </a:r>
            <a:endParaRPr/>
          </a:p>
        </p:txBody>
      </p:sp>
      <p:pic>
        <p:nvPicPr>
          <p:cNvPr id="943" name="Google Shape;943;p63"/>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44" name="Google Shape;944;p63"/>
          <p:cNvSpPr txBox="1"/>
          <p:nvPr/>
        </p:nvSpPr>
        <p:spPr>
          <a:xfrm>
            <a:off x="1059899" y="750329"/>
            <a:ext cx="21405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Stealers: </a:t>
            </a:r>
            <a:endParaRPr sz="2133">
              <a:solidFill>
                <a:srgbClr val="1F497D"/>
              </a:solidFill>
              <a:latin typeface="Arial Black"/>
              <a:ea typeface="Arial Black"/>
              <a:cs typeface="Arial Black"/>
              <a:sym typeface="Arial Black"/>
            </a:endParaRPr>
          </a:p>
        </p:txBody>
      </p:sp>
      <p:sp>
        <p:nvSpPr>
          <p:cNvPr id="945" name="Google Shape;945;p63"/>
          <p:cNvSpPr txBox="1"/>
          <p:nvPr/>
        </p:nvSpPr>
        <p:spPr>
          <a:xfrm>
            <a:off x="1066800" y="3667184"/>
            <a:ext cx="21336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Gusano: </a:t>
            </a:r>
            <a:endParaRPr sz="2133">
              <a:solidFill>
                <a:srgbClr val="1F497D"/>
              </a:solidFill>
              <a:latin typeface="Arial Black"/>
              <a:ea typeface="Arial Black"/>
              <a:cs typeface="Arial Black"/>
              <a:sym typeface="Arial Black"/>
            </a:endParaRPr>
          </a:p>
        </p:txBody>
      </p:sp>
      <p:sp>
        <p:nvSpPr>
          <p:cNvPr id="946" name="Google Shape;946;p63"/>
          <p:cNvSpPr txBox="1"/>
          <p:nvPr/>
        </p:nvSpPr>
        <p:spPr>
          <a:xfrm>
            <a:off x="1066801" y="4089222"/>
            <a:ext cx="9770855"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un tipo de malware que una vez ejecutado en el sistema, puede modificar el código o las características de este. Generalmente, pasan inadvertidos hasta que hace que el rendimiento del equipo se afecte. Su objetivo es replicarse e infectar otros dispositivos, consumiendo los recursos y el ancho de banda del sistema infectado. </a:t>
            </a:r>
            <a:endParaRPr/>
          </a:p>
        </p:txBody>
      </p:sp>
      <p:pic>
        <p:nvPicPr>
          <p:cNvPr id="947" name="Google Shape;947;p63"/>
          <p:cNvPicPr preferRelativeResize="0"/>
          <p:nvPr/>
        </p:nvPicPr>
        <p:blipFill rotWithShape="1">
          <a:blip r:embed="rId5">
            <a:alphaModFix/>
          </a:blip>
          <a:srcRect b="0" l="0" r="0" t="0"/>
          <a:stretch/>
        </p:blipFill>
        <p:spPr>
          <a:xfrm>
            <a:off x="5940505" y="2705579"/>
            <a:ext cx="5190959" cy="988975"/>
          </a:xfrm>
          <a:prstGeom prst="rect">
            <a:avLst/>
          </a:prstGeom>
          <a:noFill/>
          <a:ln>
            <a:noFill/>
          </a:ln>
        </p:spPr>
      </p:pic>
      <p:pic>
        <p:nvPicPr>
          <p:cNvPr id="948" name="Google Shape;948;p63"/>
          <p:cNvPicPr preferRelativeResize="0"/>
          <p:nvPr/>
        </p:nvPicPr>
        <p:blipFill rotWithShape="1">
          <a:blip r:embed="rId6">
            <a:alphaModFix/>
          </a:blip>
          <a:srcRect b="0" l="0" r="0" t="0"/>
          <a:stretch/>
        </p:blipFill>
        <p:spPr>
          <a:xfrm>
            <a:off x="4826000" y="5690890"/>
            <a:ext cx="5533411" cy="8633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5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500"/>
                                        <p:tgtEl>
                                          <p:spTgt spid="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64"/>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54" name="Google Shape;954;p64"/>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55" name="Google Shape;955;p64"/>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56" name="Google Shape;956;p64"/>
          <p:cNvSpPr txBox="1"/>
          <p:nvPr/>
        </p:nvSpPr>
        <p:spPr>
          <a:xfrm>
            <a:off x="1059899" y="1752600"/>
            <a:ext cx="9770855" cy="271818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un tipo de malware que consigue tomar el control del dispositivo para cifrar el acceso al mismo y/o nuestros archivos o discos duros. A cambio de recuperar el control y la información, nos exigirá el pago de un rescate. </a:t>
            </a:r>
            <a:endParaRPr/>
          </a:p>
          <a:p>
            <a:pPr indent="0" lvl="0" marL="0" marR="0" rtl="0" algn="just">
              <a:spcBef>
                <a:spcPts val="0"/>
              </a:spcBef>
              <a:spcAft>
                <a:spcPts val="0"/>
              </a:spcAft>
              <a:buNone/>
            </a:pPr>
            <a:r>
              <a:t/>
            </a:r>
            <a:endParaRPr sz="2133">
              <a:solidFill>
                <a:srgbClr val="000000"/>
              </a:solidFill>
              <a:latin typeface="Arial"/>
              <a:ea typeface="Arial"/>
              <a:cs typeface="Arial"/>
              <a:sym typeface="Arial"/>
            </a:endParaRPr>
          </a:p>
          <a:p>
            <a:pPr indent="0" lvl="0" marL="0" marR="0" rtl="0" algn="just">
              <a:spcBef>
                <a:spcPts val="0"/>
              </a:spcBef>
              <a:spcAft>
                <a:spcPts val="0"/>
              </a:spcAft>
              <a:buNone/>
            </a:pPr>
            <a:r>
              <a:rPr lang="es-ES" sz="2133">
                <a:solidFill>
                  <a:srgbClr val="000000"/>
                </a:solidFill>
                <a:latin typeface="Arial"/>
                <a:ea typeface="Arial"/>
                <a:cs typeface="Arial"/>
                <a:sym typeface="Arial"/>
              </a:rPr>
              <a:t>Una vez ejecutado el malware, poco a poco se van cifrando todos los archivos y carpetas del dispositivo, impidiendo el acceso a ellos sin una clave. Una vez que su tarea está realizada, el atacante envía otro correo con las instrucciones para el pago y el posterior envío de la clave para descifrar el equipo. </a:t>
            </a:r>
            <a:endParaRPr/>
          </a:p>
        </p:txBody>
      </p:sp>
      <p:pic>
        <p:nvPicPr>
          <p:cNvPr id="957" name="Google Shape;957;p64"/>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58" name="Google Shape;958;p64"/>
          <p:cNvSpPr txBox="1"/>
          <p:nvPr/>
        </p:nvSpPr>
        <p:spPr>
          <a:xfrm>
            <a:off x="1059899" y="1057556"/>
            <a:ext cx="23945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Ransomware: </a:t>
            </a:r>
            <a:endParaRPr sz="2133">
              <a:solidFill>
                <a:srgbClr val="1F497D"/>
              </a:solidFill>
              <a:latin typeface="Arial Black"/>
              <a:ea typeface="Arial Black"/>
              <a:cs typeface="Arial Black"/>
              <a:sym typeface="Arial Black"/>
            </a:endParaRPr>
          </a:p>
        </p:txBody>
      </p:sp>
      <p:pic>
        <p:nvPicPr>
          <p:cNvPr id="959" name="Google Shape;959;p64"/>
          <p:cNvPicPr preferRelativeResize="0"/>
          <p:nvPr/>
        </p:nvPicPr>
        <p:blipFill rotWithShape="1">
          <a:blip r:embed="rId5">
            <a:alphaModFix/>
          </a:blip>
          <a:srcRect b="0" l="0" r="0" t="0"/>
          <a:stretch/>
        </p:blipFill>
        <p:spPr>
          <a:xfrm>
            <a:off x="2692400" y="4749868"/>
            <a:ext cx="7365169" cy="13404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500"/>
                                        <p:tgtEl>
                                          <p:spTgt spid="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963" name="Shape 963"/>
        <p:cNvGrpSpPr/>
        <p:nvPr/>
      </p:nvGrpSpPr>
      <p:grpSpPr>
        <a:xfrm>
          <a:off x="0" y="0"/>
          <a:ext cx="0" cy="0"/>
          <a:chOff x="0" y="0"/>
          <a:chExt cx="0" cy="0"/>
        </a:xfrm>
      </p:grpSpPr>
      <p:pic>
        <p:nvPicPr>
          <p:cNvPr id="964" name="Google Shape;964;p65"/>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965" name="Google Shape;965;p65"/>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966" name="Google Shape;966;p65"/>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VIDEO</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967" name="Google Shape;967;p65"/>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Ataques de Ransomware</a:t>
            </a:r>
            <a:endParaRPr sz="2667">
              <a:solidFill>
                <a:srgbClr val="00B050"/>
              </a:solidFill>
              <a:latin typeface="Arial Black"/>
              <a:ea typeface="Arial Black"/>
              <a:cs typeface="Arial Black"/>
              <a:sym typeface="Arial Black"/>
            </a:endParaRPr>
          </a:p>
        </p:txBody>
      </p:sp>
      <p:pic>
        <p:nvPicPr>
          <p:cNvPr id="968" name="Google Shape;968;p65"/>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66"/>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74" name="Google Shape;974;p66"/>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75" name="Google Shape;975;p66"/>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76" name="Google Shape;976;p66"/>
          <p:cNvSpPr txBox="1"/>
          <p:nvPr/>
        </p:nvSpPr>
        <p:spPr>
          <a:xfrm>
            <a:off x="1066801" y="1298656"/>
            <a:ext cx="9770855"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un conjunto de herramientas utilizadas por los atacantes para acceder de forma ilícita a un sistema. Una vez dentro, se utilizarán para mantener al atacante con acceso al sistema y poder llevar a cabo otro tipo de ciberataques. Su propósito es ocultar elementos del sistema infectado. </a:t>
            </a:r>
            <a:endParaRPr/>
          </a:p>
        </p:txBody>
      </p:sp>
      <p:pic>
        <p:nvPicPr>
          <p:cNvPr id="977" name="Google Shape;977;p66"/>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78" name="Google Shape;978;p66"/>
          <p:cNvSpPr txBox="1"/>
          <p:nvPr/>
        </p:nvSpPr>
        <p:spPr>
          <a:xfrm>
            <a:off x="1059899" y="750329"/>
            <a:ext cx="21405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Rootkit: </a:t>
            </a:r>
            <a:endParaRPr sz="2133">
              <a:solidFill>
                <a:srgbClr val="1F497D"/>
              </a:solidFill>
              <a:latin typeface="Arial Black"/>
              <a:ea typeface="Arial Black"/>
              <a:cs typeface="Arial Black"/>
              <a:sym typeface="Arial Black"/>
            </a:endParaRPr>
          </a:p>
        </p:txBody>
      </p:sp>
      <p:sp>
        <p:nvSpPr>
          <p:cNvPr id="979" name="Google Shape;979;p66"/>
          <p:cNvSpPr txBox="1"/>
          <p:nvPr/>
        </p:nvSpPr>
        <p:spPr>
          <a:xfrm>
            <a:off x="1066800" y="3667184"/>
            <a:ext cx="21336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Rogueware: </a:t>
            </a:r>
            <a:endParaRPr sz="2133">
              <a:solidFill>
                <a:srgbClr val="1F497D"/>
              </a:solidFill>
              <a:latin typeface="Arial Black"/>
              <a:ea typeface="Arial Black"/>
              <a:cs typeface="Arial Black"/>
              <a:sym typeface="Arial Black"/>
            </a:endParaRPr>
          </a:p>
        </p:txBody>
      </p:sp>
      <p:sp>
        <p:nvSpPr>
          <p:cNvPr id="980" name="Google Shape;980;p66"/>
          <p:cNvSpPr txBox="1"/>
          <p:nvPr/>
        </p:nvSpPr>
        <p:spPr>
          <a:xfrm>
            <a:off x="1066801" y="4089222"/>
            <a:ext cx="9770855" cy="1733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un software malicioso que simula ser un antivirus o herramienta de seguridad y que nos alerta de un problema con nuestros dispositivos. Pueden alertar sobre la presencia de un malware, una amenaza o un problema que hay que corregir. Rápidamente, nos invitará a hacer clic en un botón o enlace para descargar un supuesto software con el que solucionar el problema. </a:t>
            </a:r>
            <a:endParaRPr/>
          </a:p>
        </p:txBody>
      </p:sp>
      <p:pic>
        <p:nvPicPr>
          <p:cNvPr id="981" name="Google Shape;981;p66"/>
          <p:cNvPicPr preferRelativeResize="0"/>
          <p:nvPr/>
        </p:nvPicPr>
        <p:blipFill rotWithShape="1">
          <a:blip r:embed="rId5">
            <a:alphaModFix/>
          </a:blip>
          <a:srcRect b="0" l="0" r="0" t="0"/>
          <a:stretch/>
        </p:blipFill>
        <p:spPr>
          <a:xfrm>
            <a:off x="5750457" y="2831868"/>
            <a:ext cx="5550844" cy="993793"/>
          </a:xfrm>
          <a:prstGeom prst="rect">
            <a:avLst/>
          </a:prstGeom>
          <a:noFill/>
          <a:ln>
            <a:noFill/>
          </a:ln>
        </p:spPr>
      </p:pic>
      <p:pic>
        <p:nvPicPr>
          <p:cNvPr id="982" name="Google Shape;982;p66"/>
          <p:cNvPicPr preferRelativeResize="0"/>
          <p:nvPr/>
        </p:nvPicPr>
        <p:blipFill rotWithShape="1">
          <a:blip r:embed="rId6">
            <a:alphaModFix/>
          </a:blip>
          <a:srcRect b="0" l="0" r="0" t="0"/>
          <a:stretch/>
        </p:blipFill>
        <p:spPr>
          <a:xfrm>
            <a:off x="5750457" y="5792251"/>
            <a:ext cx="4724400" cy="930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7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5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5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500"/>
                                        <p:tgtEl>
                                          <p:spTgt spid="9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p67"/>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pic>
        <p:nvPicPr>
          <p:cNvPr id="988" name="Google Shape;988;p67"/>
          <p:cNvPicPr preferRelativeResize="0"/>
          <p:nvPr/>
        </p:nvPicPr>
        <p:blipFill rotWithShape="1">
          <a:blip r:embed="rId4">
            <a:alphaModFix/>
          </a:blip>
          <a:srcRect b="0" l="0" r="0" t="0"/>
          <a:stretch/>
        </p:blipFill>
        <p:spPr>
          <a:xfrm>
            <a:off x="254001" y="254001"/>
            <a:ext cx="636699" cy="636699"/>
          </a:xfrm>
          <a:prstGeom prst="rect">
            <a:avLst/>
          </a:prstGeom>
          <a:noFill/>
          <a:ln>
            <a:noFill/>
          </a:ln>
        </p:spPr>
      </p:pic>
      <p:sp>
        <p:nvSpPr>
          <p:cNvPr id="989" name="Google Shape;989;p67"/>
          <p:cNvSpPr txBox="1"/>
          <p:nvPr/>
        </p:nvSpPr>
        <p:spPr>
          <a:xfrm>
            <a:off x="497445" y="419816"/>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 Ataques por Malware</a:t>
            </a:r>
            <a:endParaRPr sz="2667">
              <a:solidFill>
                <a:srgbClr val="00B050"/>
              </a:solidFill>
              <a:latin typeface="Arial Black"/>
              <a:ea typeface="Arial Black"/>
              <a:cs typeface="Arial Black"/>
              <a:sym typeface="Arial Black"/>
            </a:endParaRPr>
          </a:p>
        </p:txBody>
      </p:sp>
      <p:sp>
        <p:nvSpPr>
          <p:cNvPr id="990" name="Google Shape;990;p67"/>
          <p:cNvSpPr txBox="1"/>
          <p:nvPr/>
        </p:nvSpPr>
        <p:spPr>
          <a:xfrm>
            <a:off x="1066801" y="1298656"/>
            <a:ext cx="9770855"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Es una práctica por medio de la cual los ciberdelincuentes utilizan los dispositivos sin nuestro consentimiento, para llevar a cabo “extracciones” de criptomonedas. Durante el proceso, utilizan el recurso del sistema. </a:t>
            </a:r>
            <a:endParaRPr/>
          </a:p>
        </p:txBody>
      </p:sp>
      <p:pic>
        <p:nvPicPr>
          <p:cNvPr id="991" name="Google Shape;991;p67"/>
          <p:cNvPicPr preferRelativeResize="0"/>
          <p:nvPr/>
        </p:nvPicPr>
        <p:blipFill rotWithShape="1">
          <a:blip r:embed="rId4">
            <a:alphaModFix/>
          </a:blip>
          <a:srcRect b="0" l="0" r="0" t="0"/>
          <a:stretch/>
        </p:blipFill>
        <p:spPr>
          <a:xfrm rot="10800000">
            <a:off x="11217210" y="5982929"/>
            <a:ext cx="636699" cy="636699"/>
          </a:xfrm>
          <a:prstGeom prst="rect">
            <a:avLst/>
          </a:prstGeom>
          <a:noFill/>
          <a:ln>
            <a:noFill/>
          </a:ln>
        </p:spPr>
      </p:pic>
      <p:sp>
        <p:nvSpPr>
          <p:cNvPr id="992" name="Google Shape;992;p67"/>
          <p:cNvSpPr txBox="1"/>
          <p:nvPr/>
        </p:nvSpPr>
        <p:spPr>
          <a:xfrm>
            <a:off x="1059899" y="750329"/>
            <a:ext cx="2496101"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Criptojacking: </a:t>
            </a:r>
            <a:endParaRPr sz="2133">
              <a:solidFill>
                <a:srgbClr val="1F497D"/>
              </a:solidFill>
              <a:latin typeface="Arial Black"/>
              <a:ea typeface="Arial Black"/>
              <a:cs typeface="Arial Black"/>
              <a:sym typeface="Arial Black"/>
            </a:endParaRPr>
          </a:p>
        </p:txBody>
      </p:sp>
      <p:sp>
        <p:nvSpPr>
          <p:cNvPr id="993" name="Google Shape;993;p67"/>
          <p:cNvSpPr txBox="1"/>
          <p:nvPr/>
        </p:nvSpPr>
        <p:spPr>
          <a:xfrm>
            <a:off x="1066800" y="3783209"/>
            <a:ext cx="2895600"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133">
                <a:solidFill>
                  <a:srgbClr val="1F497D"/>
                </a:solidFill>
                <a:latin typeface="Arial Black"/>
                <a:ea typeface="Arial Black"/>
                <a:cs typeface="Arial Black"/>
                <a:sym typeface="Arial Black"/>
              </a:rPr>
              <a:t>Apps maliciosas: </a:t>
            </a:r>
            <a:endParaRPr sz="2133">
              <a:solidFill>
                <a:srgbClr val="1F497D"/>
              </a:solidFill>
              <a:latin typeface="Arial Black"/>
              <a:ea typeface="Arial Black"/>
              <a:cs typeface="Arial Black"/>
              <a:sym typeface="Arial Black"/>
            </a:endParaRPr>
          </a:p>
        </p:txBody>
      </p:sp>
      <p:sp>
        <p:nvSpPr>
          <p:cNvPr id="994" name="Google Shape;994;p67"/>
          <p:cNvSpPr txBox="1"/>
          <p:nvPr/>
        </p:nvSpPr>
        <p:spPr>
          <a:xfrm>
            <a:off x="1066801" y="4188788"/>
            <a:ext cx="9770855"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000000"/>
                </a:solidFill>
                <a:latin typeface="Arial"/>
                <a:ea typeface="Arial"/>
                <a:cs typeface="Arial"/>
                <a:sym typeface="Arial"/>
              </a:rPr>
              <a:t>Se hacen pasar por aplicaciones legítimas o tratan de emular a otras aplicaciones de éxito. Una vez instaladas en el dispositivo, pedirán una serie de permisos abusivos para luego hacer un uso fraudulento de dichos permisos. </a:t>
            </a:r>
            <a:endParaRPr/>
          </a:p>
        </p:txBody>
      </p:sp>
      <p:pic>
        <p:nvPicPr>
          <p:cNvPr id="995" name="Google Shape;995;p67"/>
          <p:cNvPicPr preferRelativeResize="0"/>
          <p:nvPr/>
        </p:nvPicPr>
        <p:blipFill rotWithShape="1">
          <a:blip r:embed="rId5">
            <a:alphaModFix/>
          </a:blip>
          <a:srcRect b="0" l="0" r="0" t="0"/>
          <a:stretch/>
        </p:blipFill>
        <p:spPr>
          <a:xfrm>
            <a:off x="5560950" y="2446366"/>
            <a:ext cx="5264982" cy="1207142"/>
          </a:xfrm>
          <a:prstGeom prst="rect">
            <a:avLst/>
          </a:prstGeom>
          <a:noFill/>
          <a:ln>
            <a:noFill/>
          </a:ln>
        </p:spPr>
      </p:pic>
      <p:pic>
        <p:nvPicPr>
          <p:cNvPr id="996" name="Google Shape;996;p67"/>
          <p:cNvPicPr preferRelativeResize="0"/>
          <p:nvPr/>
        </p:nvPicPr>
        <p:blipFill rotWithShape="1">
          <a:blip r:embed="rId6">
            <a:alphaModFix/>
          </a:blip>
          <a:srcRect b="0" l="0" r="0" t="0"/>
          <a:stretch/>
        </p:blipFill>
        <p:spPr>
          <a:xfrm>
            <a:off x="4572001" y="5396590"/>
            <a:ext cx="5947487" cy="1193734"/>
          </a:xfrm>
          <a:prstGeom prst="rect">
            <a:avLst/>
          </a:prstGeom>
          <a:noFill/>
          <a:ln>
            <a:noFill/>
          </a:ln>
        </p:spPr>
      </p:pic>
      <p:pic>
        <p:nvPicPr>
          <p:cNvPr id="997" name="Google Shape;997;p67"/>
          <p:cNvPicPr preferRelativeResize="0"/>
          <p:nvPr/>
        </p:nvPicPr>
        <p:blipFill rotWithShape="1">
          <a:blip r:embed="rId7">
            <a:alphaModFix/>
          </a:blip>
          <a:srcRect b="0" l="0" r="0" t="0"/>
          <a:stretch/>
        </p:blipFill>
        <p:spPr>
          <a:xfrm>
            <a:off x="388727" y="406146"/>
            <a:ext cx="3667515" cy="3381253"/>
          </a:xfrm>
          <a:prstGeom prst="rect">
            <a:avLst/>
          </a:prstGeom>
          <a:noFill/>
          <a:ln>
            <a:noFill/>
          </a:ln>
        </p:spPr>
      </p:pic>
      <p:pic>
        <p:nvPicPr>
          <p:cNvPr id="998" name="Google Shape;998;p67"/>
          <p:cNvPicPr preferRelativeResize="0"/>
          <p:nvPr/>
        </p:nvPicPr>
        <p:blipFill rotWithShape="1">
          <a:blip r:embed="rId8">
            <a:alphaModFix/>
          </a:blip>
          <a:srcRect b="0" l="0" r="0" t="0"/>
          <a:stretch/>
        </p:blipFill>
        <p:spPr>
          <a:xfrm>
            <a:off x="4256777" y="406145"/>
            <a:ext cx="3390900" cy="332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9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500"/>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500"/>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500"/>
                                        <p:tgtEl>
                                          <p:spTgt spid="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500"/>
                                        <p:tgtEl>
                                          <p:spTgt spid="9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id="1003" name="Google Shape;1003;p68"/>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1004" name="Google Shape;1004;p68"/>
          <p:cNvSpPr txBox="1"/>
          <p:nvPr/>
        </p:nvSpPr>
        <p:spPr>
          <a:xfrm>
            <a:off x="380063" y="412472"/>
            <a:ext cx="11440555"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¿Cómo Protegerse de los Ataques? </a:t>
            </a:r>
            <a:endParaRPr sz="2667">
              <a:solidFill>
                <a:srgbClr val="00B050"/>
              </a:solidFill>
              <a:latin typeface="Arial Black"/>
              <a:ea typeface="Arial Black"/>
              <a:cs typeface="Arial Black"/>
              <a:sym typeface="Arial Black"/>
            </a:endParaRPr>
          </a:p>
        </p:txBody>
      </p:sp>
      <p:sp>
        <p:nvSpPr>
          <p:cNvPr id="1005" name="Google Shape;1005;p68"/>
          <p:cNvSpPr txBox="1"/>
          <p:nvPr/>
        </p:nvSpPr>
        <p:spPr>
          <a:xfrm>
            <a:off x="380063" y="1309615"/>
            <a:ext cx="8408337" cy="5344027"/>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La principal defensa es la educación y entrenamiento del personal en la aplicación de las Políticas de seguridad de la Organización y su cumplimiento. La Seguridad de la Información la materializa toda la organización.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No abrir correos de procedencias desconocidas.</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No ejecutar programas de fuentes desconocidas.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Evitar dar información vía telefónica o correo acerca de la red, nombre de las personas, cargos y otros detalles de la empresa. Lo correcto es remitir la llamada o solicitud directamente al responsable del área. </a:t>
            </a:r>
            <a:endParaRPr/>
          </a:p>
          <a:p>
            <a:pPr indent="-169369" lvl="0" marL="304815" marR="0" rtl="0" algn="just">
              <a:spcBef>
                <a:spcPts val="0"/>
              </a:spcBef>
              <a:spcAft>
                <a:spcPts val="0"/>
              </a:spcAft>
              <a:buClr>
                <a:schemeClr val="dk1"/>
              </a:buClr>
              <a:buSzPts val="2133"/>
              <a:buFont typeface="Courier New"/>
              <a:buNone/>
            </a:pPr>
            <a:r>
              <a:t/>
            </a:r>
            <a:endParaRPr sz="2133">
              <a:solidFill>
                <a:srgbClr val="000000"/>
              </a:solidFill>
              <a:latin typeface="Arial"/>
              <a:ea typeface="Arial"/>
              <a:cs typeface="Arial"/>
              <a:sym typeface="Arial"/>
            </a:endParaRPr>
          </a:p>
          <a:p>
            <a:pPr indent="-304815" lvl="0" marL="304815" marR="0" rtl="0" algn="just">
              <a:spcBef>
                <a:spcPts val="0"/>
              </a:spcBef>
              <a:spcAft>
                <a:spcPts val="0"/>
              </a:spcAft>
              <a:buClr>
                <a:srgbClr val="000000"/>
              </a:buClr>
              <a:buSzPts val="2133"/>
              <a:buFont typeface="Courier New"/>
              <a:buChar char="o"/>
            </a:pPr>
            <a:r>
              <a:rPr lang="es-ES" sz="2133">
                <a:solidFill>
                  <a:srgbClr val="000000"/>
                </a:solidFill>
                <a:latin typeface="Arial"/>
                <a:ea typeface="Arial"/>
                <a:cs typeface="Arial"/>
                <a:sym typeface="Arial"/>
              </a:rPr>
              <a:t>Si debe responder a solicitudes de información, se debe validar la veracidad de la fuente que solicita información. </a:t>
            </a:r>
            <a:endParaRPr/>
          </a:p>
        </p:txBody>
      </p:sp>
      <p:pic>
        <p:nvPicPr>
          <p:cNvPr id="1006" name="Google Shape;1006;p68"/>
          <p:cNvPicPr preferRelativeResize="0"/>
          <p:nvPr/>
        </p:nvPicPr>
        <p:blipFill rotWithShape="1">
          <a:blip r:embed="rId4">
            <a:alphaModFix/>
          </a:blip>
          <a:srcRect b="0" l="0" r="0" t="0"/>
          <a:stretch/>
        </p:blipFill>
        <p:spPr>
          <a:xfrm>
            <a:off x="8989733" y="2582087"/>
            <a:ext cx="2845650" cy="2769330"/>
          </a:xfrm>
          <a:prstGeom prst="rect">
            <a:avLst/>
          </a:prstGeom>
          <a:noFill/>
          <a:ln>
            <a:noFill/>
          </a:ln>
        </p:spPr>
      </p:pic>
      <p:pic>
        <p:nvPicPr>
          <p:cNvPr id="1007" name="Google Shape;1007;p68"/>
          <p:cNvPicPr preferRelativeResize="0"/>
          <p:nvPr/>
        </p:nvPicPr>
        <p:blipFill rotWithShape="1">
          <a:blip r:embed="rId3">
            <a:alphaModFix/>
          </a:blip>
          <a:srcRect b="0" l="0" r="0" t="0"/>
          <a:stretch/>
        </p:blipFill>
        <p:spPr>
          <a:xfrm rot="10800000">
            <a:off x="11217210" y="5969382"/>
            <a:ext cx="636699" cy="636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1011" name="Shape 1011"/>
        <p:cNvGrpSpPr/>
        <p:nvPr/>
      </p:nvGrpSpPr>
      <p:grpSpPr>
        <a:xfrm>
          <a:off x="0" y="0"/>
          <a:ext cx="0" cy="0"/>
          <a:chOff x="0" y="0"/>
          <a:chExt cx="0" cy="0"/>
        </a:xfrm>
      </p:grpSpPr>
      <p:pic>
        <p:nvPicPr>
          <p:cNvPr id="1012" name="Google Shape;1012;p69"/>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1013" name="Google Shape;1013;p69"/>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1014" name="Google Shape;1014;p69"/>
          <p:cNvSpPr txBox="1"/>
          <p:nvPr/>
        </p:nvSpPr>
        <p:spPr>
          <a:xfrm>
            <a:off x="220421" y="1955800"/>
            <a:ext cx="11107979" cy="7487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FFFF"/>
              </a:buClr>
              <a:buSzPts val="2133"/>
              <a:buFont typeface="Arial"/>
              <a:buNone/>
            </a:pPr>
            <a:r>
              <a:rPr b="1" i="0" lang="es-ES" sz="2133" u="none" cap="none" strike="noStrike">
                <a:solidFill>
                  <a:srgbClr val="FFFFFF"/>
                </a:solidFill>
                <a:latin typeface="Arial"/>
                <a:ea typeface="Arial"/>
                <a:cs typeface="Arial"/>
                <a:sym typeface="Arial"/>
              </a:rPr>
              <a:t>VIDEO</a:t>
            </a:r>
            <a:endParaRPr/>
          </a:p>
          <a:p>
            <a:pPr indent="-207471" lvl="0" marL="342917" marR="0" rtl="0" algn="just">
              <a:lnSpc>
                <a:spcPct val="100000"/>
              </a:lnSpc>
              <a:spcBef>
                <a:spcPts val="0"/>
              </a:spcBef>
              <a:spcAft>
                <a:spcPts val="0"/>
              </a:spcAft>
              <a:buClr>
                <a:schemeClr val="dk1"/>
              </a:buClr>
              <a:buSzPts val="2133"/>
              <a:buFont typeface="Calibri"/>
              <a:buNone/>
            </a:pPr>
            <a:r>
              <a:t/>
            </a:r>
            <a:endParaRPr b="1" i="0" sz="2133" u="none" cap="none" strike="noStrike">
              <a:solidFill>
                <a:srgbClr val="FFFFFF"/>
              </a:solidFill>
              <a:latin typeface="Arial"/>
              <a:ea typeface="Arial"/>
              <a:cs typeface="Arial"/>
              <a:sym typeface="Arial"/>
            </a:endParaRPr>
          </a:p>
        </p:txBody>
      </p:sp>
      <p:sp>
        <p:nvSpPr>
          <p:cNvPr id="1015" name="Google Shape;1015;p69"/>
          <p:cNvSpPr txBox="1"/>
          <p:nvPr/>
        </p:nvSpPr>
        <p:spPr>
          <a:xfrm>
            <a:off x="2522288" y="441314"/>
            <a:ext cx="9144000" cy="50276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B050"/>
              </a:buClr>
              <a:buSzPts val="2667"/>
              <a:buFont typeface="Arial Black"/>
              <a:buNone/>
            </a:pPr>
            <a:r>
              <a:rPr b="0" i="0" lang="es-ES" sz="2667" u="none" cap="none" strike="noStrike">
                <a:solidFill>
                  <a:srgbClr val="00B050"/>
                </a:solidFill>
                <a:latin typeface="Arial Black"/>
                <a:ea typeface="Arial Black"/>
                <a:cs typeface="Arial Black"/>
                <a:sym typeface="Arial Black"/>
              </a:rPr>
              <a:t>Campaña</a:t>
            </a:r>
            <a:endParaRPr b="0" i="0" sz="2667" u="none" cap="none" strike="noStrike">
              <a:solidFill>
                <a:srgbClr val="00B050"/>
              </a:solidFill>
              <a:latin typeface="Arial Black"/>
              <a:ea typeface="Arial Black"/>
              <a:cs typeface="Arial Black"/>
              <a:sym typeface="Arial Black"/>
            </a:endParaRPr>
          </a:p>
        </p:txBody>
      </p:sp>
      <p:pic>
        <p:nvPicPr>
          <p:cNvPr id="1016" name="Google Shape;1016;p69"/>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7"/>
          <p:cNvSpPr txBox="1"/>
          <p:nvPr/>
        </p:nvSpPr>
        <p:spPr>
          <a:xfrm>
            <a:off x="300869" y="364588"/>
            <a:ext cx="11440555" cy="5027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667">
                <a:solidFill>
                  <a:srgbClr val="00B050"/>
                </a:solidFill>
                <a:latin typeface="Arial Black"/>
                <a:ea typeface="Arial Black"/>
                <a:cs typeface="Arial Black"/>
                <a:sym typeface="Arial Black"/>
              </a:rPr>
              <a:t>Elementos de Seguridad de Información</a:t>
            </a:r>
            <a:endParaRPr sz="2667">
              <a:solidFill>
                <a:srgbClr val="00B050"/>
              </a:solidFill>
              <a:latin typeface="Arial Black"/>
              <a:ea typeface="Arial Black"/>
              <a:cs typeface="Arial Black"/>
              <a:sym typeface="Arial Black"/>
            </a:endParaRPr>
          </a:p>
        </p:txBody>
      </p:sp>
      <p:pic>
        <p:nvPicPr>
          <p:cNvPr id="238" name="Google Shape;238;p7"/>
          <p:cNvPicPr preferRelativeResize="0"/>
          <p:nvPr/>
        </p:nvPicPr>
        <p:blipFill rotWithShape="1">
          <a:blip r:embed="rId3">
            <a:alphaModFix/>
          </a:blip>
          <a:srcRect b="0" l="0" r="0" t="0"/>
          <a:stretch/>
        </p:blipFill>
        <p:spPr>
          <a:xfrm>
            <a:off x="2438400" y="1090093"/>
            <a:ext cx="7315200" cy="5610225"/>
          </a:xfrm>
          <a:prstGeom prst="rect">
            <a:avLst/>
          </a:prstGeom>
          <a:noFill/>
          <a:ln>
            <a:noFill/>
          </a:ln>
        </p:spPr>
      </p:pic>
      <p:sp>
        <p:nvSpPr>
          <p:cNvPr id="239" name="Google Shape;239;p7"/>
          <p:cNvSpPr/>
          <p:nvPr/>
        </p:nvSpPr>
        <p:spPr>
          <a:xfrm>
            <a:off x="3083169" y="1066800"/>
            <a:ext cx="5556738" cy="5556738"/>
          </a:xfrm>
          <a:prstGeom prst="ellipse">
            <a:avLst/>
          </a:prstGeom>
          <a:noFill/>
          <a:ln cap="flat" cmpd="sng" w="571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7"/>
          <p:cNvSpPr/>
          <p:nvPr/>
        </p:nvSpPr>
        <p:spPr>
          <a:xfrm rot="2409884">
            <a:off x="2135970" y="1147587"/>
            <a:ext cx="1320800" cy="965200"/>
          </a:xfrm>
          <a:prstGeom prst="righ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241" name="Google Shape;241;p7"/>
          <p:cNvSpPr/>
          <p:nvPr/>
        </p:nvSpPr>
        <p:spPr>
          <a:xfrm rot="-2332948">
            <a:off x="2137045" y="5350716"/>
            <a:ext cx="1320800" cy="965200"/>
          </a:xfrm>
          <a:prstGeom prst="righ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242" name="Google Shape;242;p7"/>
          <p:cNvSpPr/>
          <p:nvPr/>
        </p:nvSpPr>
        <p:spPr>
          <a:xfrm rot="8576111">
            <a:off x="8064052" y="1006393"/>
            <a:ext cx="1320800" cy="965200"/>
          </a:xfrm>
          <a:prstGeom prst="righ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243" name="Google Shape;243;p7"/>
          <p:cNvSpPr/>
          <p:nvPr/>
        </p:nvSpPr>
        <p:spPr>
          <a:xfrm rot="-8291928">
            <a:off x="8131422" y="5337755"/>
            <a:ext cx="1320800" cy="965200"/>
          </a:xfrm>
          <a:prstGeom prst="righ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244" name="Google Shape;244;p7"/>
          <p:cNvSpPr txBox="1"/>
          <p:nvPr/>
        </p:nvSpPr>
        <p:spPr>
          <a:xfrm rot="2350792">
            <a:off x="2132685" y="1476319"/>
            <a:ext cx="121046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200">
                <a:solidFill>
                  <a:srgbClr val="000000"/>
                </a:solidFill>
                <a:latin typeface="Arial"/>
                <a:ea typeface="Arial"/>
                <a:cs typeface="Arial"/>
                <a:sym typeface="Arial"/>
              </a:rPr>
              <a:t>Intrusiones</a:t>
            </a:r>
            <a:endParaRPr b="1" sz="1200">
              <a:solidFill>
                <a:srgbClr val="000000"/>
              </a:solidFill>
              <a:latin typeface="Arial"/>
              <a:ea typeface="Arial"/>
              <a:cs typeface="Arial"/>
              <a:sym typeface="Arial"/>
            </a:endParaRPr>
          </a:p>
        </p:txBody>
      </p:sp>
      <p:sp>
        <p:nvSpPr>
          <p:cNvPr id="245" name="Google Shape;245;p7"/>
          <p:cNvSpPr txBox="1"/>
          <p:nvPr/>
        </p:nvSpPr>
        <p:spPr>
          <a:xfrm rot="-2322017">
            <a:off x="2424553" y="5723807"/>
            <a:ext cx="67952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200">
                <a:solidFill>
                  <a:srgbClr val="000000"/>
                </a:solidFill>
                <a:latin typeface="Arial"/>
                <a:ea typeface="Arial"/>
                <a:cs typeface="Arial"/>
                <a:sym typeface="Arial"/>
              </a:rPr>
              <a:t>Virus</a:t>
            </a:r>
            <a:endParaRPr b="1" sz="1200">
              <a:solidFill>
                <a:srgbClr val="000000"/>
              </a:solidFill>
              <a:latin typeface="Arial"/>
              <a:ea typeface="Arial"/>
              <a:cs typeface="Arial"/>
              <a:sym typeface="Arial"/>
            </a:endParaRPr>
          </a:p>
        </p:txBody>
      </p:sp>
      <p:sp>
        <p:nvSpPr>
          <p:cNvPr id="246" name="Google Shape;246;p7"/>
          <p:cNvSpPr txBox="1"/>
          <p:nvPr/>
        </p:nvSpPr>
        <p:spPr>
          <a:xfrm rot="2472178">
            <a:off x="8475655" y="5832328"/>
            <a:ext cx="11510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200">
                <a:solidFill>
                  <a:srgbClr val="000000"/>
                </a:solidFill>
                <a:latin typeface="Arial"/>
                <a:ea typeface="Arial"/>
                <a:cs typeface="Arial"/>
                <a:sym typeface="Arial"/>
              </a:rPr>
              <a:t>Ataque Físico</a:t>
            </a:r>
            <a:endParaRPr b="1" sz="1200">
              <a:solidFill>
                <a:srgbClr val="000000"/>
              </a:solidFill>
              <a:latin typeface="Arial"/>
              <a:ea typeface="Arial"/>
              <a:cs typeface="Arial"/>
              <a:sym typeface="Arial"/>
            </a:endParaRPr>
          </a:p>
        </p:txBody>
      </p:sp>
      <p:sp>
        <p:nvSpPr>
          <p:cNvPr id="247" name="Google Shape;247;p7"/>
          <p:cNvSpPr txBox="1"/>
          <p:nvPr/>
        </p:nvSpPr>
        <p:spPr>
          <a:xfrm rot="-2331526">
            <a:off x="8205756" y="1104862"/>
            <a:ext cx="13456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200">
                <a:solidFill>
                  <a:srgbClr val="000000"/>
                </a:solidFill>
                <a:latin typeface="Arial"/>
                <a:ea typeface="Arial"/>
                <a:cs typeface="Arial"/>
                <a:sym typeface="Arial"/>
              </a:rPr>
              <a:t>Piratería informática</a:t>
            </a:r>
            <a:endParaRPr b="1" sz="1200">
              <a:solidFill>
                <a:srgbClr val="000000"/>
              </a:solidFill>
              <a:latin typeface="Arial"/>
              <a:ea typeface="Arial"/>
              <a:cs typeface="Arial"/>
              <a:sym typeface="Arial"/>
            </a:endParaRPr>
          </a:p>
        </p:txBody>
      </p:sp>
      <p:sp>
        <p:nvSpPr>
          <p:cNvPr id="248" name="Google Shape;248;p7"/>
          <p:cNvSpPr/>
          <p:nvPr/>
        </p:nvSpPr>
        <p:spPr>
          <a:xfrm rot="10800000">
            <a:off x="8772434" y="3196321"/>
            <a:ext cx="1847780" cy="1367193"/>
          </a:xfrm>
          <a:prstGeom prst="rightArrow">
            <a:avLst>
              <a:gd fmla="val 50000" name="adj1"/>
              <a:gd fmla="val 50000" name="adj2"/>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249" name="Google Shape;249;p7"/>
          <p:cNvSpPr txBox="1"/>
          <p:nvPr/>
        </p:nvSpPr>
        <p:spPr>
          <a:xfrm>
            <a:off x="9036562" y="3674970"/>
            <a:ext cx="147273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200">
                <a:solidFill>
                  <a:schemeClr val="lt1"/>
                </a:solidFill>
                <a:latin typeface="Arial"/>
                <a:ea typeface="Arial"/>
                <a:cs typeface="Arial"/>
                <a:sym typeface="Arial"/>
              </a:rPr>
              <a:t>CAPA DE </a:t>
            </a:r>
            <a:endParaRPr/>
          </a:p>
          <a:p>
            <a:pPr indent="0" lvl="0" marL="0" marR="0" rtl="0" algn="ctr">
              <a:spcBef>
                <a:spcPts val="0"/>
              </a:spcBef>
              <a:spcAft>
                <a:spcPts val="0"/>
              </a:spcAft>
              <a:buNone/>
            </a:pPr>
            <a:r>
              <a:rPr b="1" lang="es-ES" sz="1200">
                <a:solidFill>
                  <a:schemeClr val="lt1"/>
                </a:solidFill>
                <a:latin typeface="Arial"/>
                <a:ea typeface="Arial"/>
                <a:cs typeface="Arial"/>
                <a:sym typeface="Arial"/>
              </a:rPr>
              <a:t>PROTECCIÓN</a:t>
            </a:r>
            <a:endParaRPr b="1" sz="12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70"/>
          <p:cNvPicPr preferRelativeResize="0"/>
          <p:nvPr/>
        </p:nvPicPr>
        <p:blipFill rotWithShape="1">
          <a:blip r:embed="rId3">
            <a:alphaModFix/>
          </a:blip>
          <a:srcRect b="0" l="0" r="0" t="0"/>
          <a:stretch/>
        </p:blipFill>
        <p:spPr>
          <a:xfrm rot="10800000">
            <a:off x="10869501" y="5535501"/>
            <a:ext cx="636699" cy="636699"/>
          </a:xfrm>
          <a:prstGeom prst="rect">
            <a:avLst/>
          </a:prstGeom>
          <a:noFill/>
          <a:ln>
            <a:noFill/>
          </a:ln>
        </p:spPr>
      </p:pic>
      <p:grpSp>
        <p:nvGrpSpPr>
          <p:cNvPr id="1022" name="Google Shape;1022;p70"/>
          <p:cNvGrpSpPr/>
          <p:nvPr/>
        </p:nvGrpSpPr>
        <p:grpSpPr>
          <a:xfrm>
            <a:off x="1427218" y="2760428"/>
            <a:ext cx="1471892" cy="1337329"/>
            <a:chOff x="4118199" y="5892764"/>
            <a:chExt cx="593198" cy="566498"/>
          </a:xfrm>
        </p:grpSpPr>
        <p:sp>
          <p:nvSpPr>
            <p:cNvPr id="1023" name="Google Shape;1023;p70"/>
            <p:cNvSpPr/>
            <p:nvPr/>
          </p:nvSpPr>
          <p:spPr>
            <a:xfrm>
              <a:off x="4199496" y="6233871"/>
              <a:ext cx="309880" cy="90170"/>
            </a:xfrm>
            <a:custGeom>
              <a:rect b="b" l="l" r="r" t="t"/>
              <a:pathLst>
                <a:path extrusionOk="0" h="90170" w="309879">
                  <a:moveTo>
                    <a:pt x="140411" y="6350"/>
                  </a:moveTo>
                  <a:lnTo>
                    <a:pt x="138988" y="6350"/>
                  </a:lnTo>
                  <a:lnTo>
                    <a:pt x="138988" y="0"/>
                  </a:lnTo>
                  <a:lnTo>
                    <a:pt x="0" y="0"/>
                  </a:lnTo>
                  <a:lnTo>
                    <a:pt x="0" y="6350"/>
                  </a:lnTo>
                  <a:lnTo>
                    <a:pt x="0" y="12700"/>
                  </a:lnTo>
                  <a:lnTo>
                    <a:pt x="140411" y="12700"/>
                  </a:lnTo>
                  <a:lnTo>
                    <a:pt x="140411" y="6350"/>
                  </a:lnTo>
                  <a:close/>
                </a:path>
                <a:path extrusionOk="0" h="90170" w="309879">
                  <a:moveTo>
                    <a:pt x="309880" y="75184"/>
                  </a:moveTo>
                  <a:lnTo>
                    <a:pt x="5448" y="75184"/>
                  </a:lnTo>
                  <a:lnTo>
                    <a:pt x="5448" y="90030"/>
                  </a:lnTo>
                  <a:lnTo>
                    <a:pt x="309880" y="90030"/>
                  </a:lnTo>
                  <a:lnTo>
                    <a:pt x="309880" y="75184"/>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024" name="Google Shape;1024;p70"/>
            <p:cNvPicPr preferRelativeResize="0"/>
            <p:nvPr/>
          </p:nvPicPr>
          <p:blipFill rotWithShape="1">
            <a:blip r:embed="rId4">
              <a:alphaModFix/>
            </a:blip>
            <a:srcRect b="0" l="0" r="0" t="0"/>
            <a:stretch/>
          </p:blipFill>
          <p:spPr>
            <a:xfrm>
              <a:off x="4398577" y="5892764"/>
              <a:ext cx="312820" cy="305494"/>
            </a:xfrm>
            <a:prstGeom prst="rect">
              <a:avLst/>
            </a:prstGeom>
            <a:noFill/>
            <a:ln>
              <a:noFill/>
            </a:ln>
          </p:spPr>
        </p:pic>
        <p:sp>
          <p:nvSpPr>
            <p:cNvPr id="1025" name="Google Shape;1025;p70"/>
            <p:cNvSpPr/>
            <p:nvPr/>
          </p:nvSpPr>
          <p:spPr>
            <a:xfrm>
              <a:off x="4118199" y="5941103"/>
              <a:ext cx="478155" cy="518159"/>
            </a:xfrm>
            <a:custGeom>
              <a:rect b="b" l="l" r="r" t="t"/>
              <a:pathLst>
                <a:path extrusionOk="0" h="518160" w="478154">
                  <a:moveTo>
                    <a:pt x="429717" y="0"/>
                  </a:moveTo>
                  <a:lnTo>
                    <a:pt x="163360" y="0"/>
                  </a:lnTo>
                  <a:lnTo>
                    <a:pt x="0" y="159512"/>
                  </a:lnTo>
                  <a:lnTo>
                    <a:pt x="0" y="468007"/>
                  </a:lnTo>
                  <a:lnTo>
                    <a:pt x="4006" y="487314"/>
                  </a:lnTo>
                  <a:lnTo>
                    <a:pt x="14924" y="503105"/>
                  </a:lnTo>
                  <a:lnTo>
                    <a:pt x="31102" y="513765"/>
                  </a:lnTo>
                  <a:lnTo>
                    <a:pt x="50888" y="517677"/>
                  </a:lnTo>
                  <a:lnTo>
                    <a:pt x="427050" y="517677"/>
                  </a:lnTo>
                  <a:lnTo>
                    <a:pt x="446853" y="513765"/>
                  </a:lnTo>
                  <a:lnTo>
                    <a:pt x="463043" y="503105"/>
                  </a:lnTo>
                  <a:lnTo>
                    <a:pt x="471721" y="490562"/>
                  </a:lnTo>
                  <a:lnTo>
                    <a:pt x="50888" y="490562"/>
                  </a:lnTo>
                  <a:lnTo>
                    <a:pt x="41916" y="488785"/>
                  </a:lnTo>
                  <a:lnTo>
                    <a:pt x="34570" y="483943"/>
                  </a:lnTo>
                  <a:lnTo>
                    <a:pt x="29609" y="476771"/>
                  </a:lnTo>
                  <a:lnTo>
                    <a:pt x="27787" y="468007"/>
                  </a:lnTo>
                  <a:lnTo>
                    <a:pt x="27787" y="170751"/>
                  </a:lnTo>
                  <a:lnTo>
                    <a:pt x="32537" y="166116"/>
                  </a:lnTo>
                  <a:lnTo>
                    <a:pt x="133311" y="166116"/>
                  </a:lnTo>
                  <a:lnTo>
                    <a:pt x="149855" y="162848"/>
                  </a:lnTo>
                  <a:lnTo>
                    <a:pt x="163380" y="153941"/>
                  </a:lnTo>
                  <a:lnTo>
                    <a:pt x="166219" y="149834"/>
                  </a:lnTo>
                  <a:lnTo>
                    <a:pt x="49199" y="149834"/>
                  </a:lnTo>
                  <a:lnTo>
                    <a:pt x="159169" y="42468"/>
                  </a:lnTo>
                  <a:lnTo>
                    <a:pt x="175856" y="42468"/>
                  </a:lnTo>
                  <a:lnTo>
                    <a:pt x="175856" y="27139"/>
                  </a:lnTo>
                  <a:lnTo>
                    <a:pt x="407708" y="27139"/>
                  </a:lnTo>
                  <a:lnTo>
                    <a:pt x="433539" y="1905"/>
                  </a:lnTo>
                  <a:lnTo>
                    <a:pt x="434848" y="647"/>
                  </a:lnTo>
                  <a:lnTo>
                    <a:pt x="432295" y="266"/>
                  </a:lnTo>
                  <a:lnTo>
                    <a:pt x="429717" y="0"/>
                  </a:lnTo>
                  <a:close/>
                </a:path>
                <a:path extrusionOk="0" h="518160" w="478154">
                  <a:moveTo>
                    <a:pt x="477977" y="169862"/>
                  </a:moveTo>
                  <a:lnTo>
                    <a:pt x="450164" y="197015"/>
                  </a:lnTo>
                  <a:lnTo>
                    <a:pt x="450164" y="468007"/>
                  </a:lnTo>
                  <a:lnTo>
                    <a:pt x="448343" y="476771"/>
                  </a:lnTo>
                  <a:lnTo>
                    <a:pt x="443383" y="483943"/>
                  </a:lnTo>
                  <a:lnTo>
                    <a:pt x="436035" y="488785"/>
                  </a:lnTo>
                  <a:lnTo>
                    <a:pt x="427050" y="490562"/>
                  </a:lnTo>
                  <a:lnTo>
                    <a:pt x="471721" y="490562"/>
                  </a:lnTo>
                  <a:lnTo>
                    <a:pt x="473968" y="487314"/>
                  </a:lnTo>
                  <a:lnTo>
                    <a:pt x="477977" y="468007"/>
                  </a:lnTo>
                  <a:lnTo>
                    <a:pt x="477977" y="169862"/>
                  </a:lnTo>
                  <a:close/>
                </a:path>
                <a:path extrusionOk="0" h="518160" w="478154">
                  <a:moveTo>
                    <a:pt x="175856" y="42468"/>
                  </a:moveTo>
                  <a:lnTo>
                    <a:pt x="159169" y="42468"/>
                  </a:lnTo>
                  <a:lnTo>
                    <a:pt x="159169" y="124574"/>
                  </a:lnTo>
                  <a:lnTo>
                    <a:pt x="157136" y="134404"/>
                  </a:lnTo>
                  <a:lnTo>
                    <a:pt x="151593" y="142433"/>
                  </a:lnTo>
                  <a:lnTo>
                    <a:pt x="143374" y="147848"/>
                  </a:lnTo>
                  <a:lnTo>
                    <a:pt x="133311" y="149834"/>
                  </a:lnTo>
                  <a:lnTo>
                    <a:pt x="166219" y="149834"/>
                  </a:lnTo>
                  <a:lnTo>
                    <a:pt x="172507" y="140736"/>
                  </a:lnTo>
                  <a:lnTo>
                    <a:pt x="175856" y="124574"/>
                  </a:lnTo>
                  <a:lnTo>
                    <a:pt x="175856" y="42468"/>
                  </a:lnTo>
                  <a:close/>
                </a:path>
                <a:path extrusionOk="0" h="518160" w="478154">
                  <a:moveTo>
                    <a:pt x="433578" y="1892"/>
                  </a:move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026" name="Google Shape;1026;p70"/>
            <p:cNvPicPr preferRelativeResize="0"/>
            <p:nvPr/>
          </p:nvPicPr>
          <p:blipFill rotWithShape="1">
            <a:blip r:embed="rId5">
              <a:alphaModFix/>
            </a:blip>
            <a:srcRect b="0" l="0" r="0" t="0"/>
            <a:stretch/>
          </p:blipFill>
          <p:spPr>
            <a:xfrm>
              <a:off x="4349389" y="6130057"/>
              <a:ext cx="161102" cy="116509"/>
            </a:xfrm>
            <a:prstGeom prst="rect">
              <a:avLst/>
            </a:prstGeom>
            <a:noFill/>
            <a:ln>
              <a:noFill/>
            </a:ln>
          </p:spPr>
        </p:pic>
      </p:grpSp>
      <p:sp>
        <p:nvSpPr>
          <p:cNvPr id="1027" name="Google Shape;1027;p70"/>
          <p:cNvSpPr txBox="1"/>
          <p:nvPr/>
        </p:nvSpPr>
        <p:spPr>
          <a:xfrm>
            <a:off x="2395283" y="422821"/>
            <a:ext cx="843280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4400">
                <a:solidFill>
                  <a:srgbClr val="00B050"/>
                </a:solidFill>
                <a:latin typeface="Arial Black"/>
                <a:ea typeface="Arial Black"/>
                <a:cs typeface="Arial Black"/>
                <a:sym typeface="Arial Black"/>
              </a:rPr>
              <a:t>PASSWORD SEGURO </a:t>
            </a:r>
            <a:endParaRPr sz="4400">
              <a:solidFill>
                <a:srgbClr val="00B050"/>
              </a:solidFill>
              <a:latin typeface="Arial Black"/>
              <a:ea typeface="Arial Black"/>
              <a:cs typeface="Arial Black"/>
              <a:sym typeface="Arial Black"/>
            </a:endParaRPr>
          </a:p>
        </p:txBody>
      </p:sp>
      <p:sp>
        <p:nvSpPr>
          <p:cNvPr id="1028" name="Google Shape;1028;p70"/>
          <p:cNvSpPr txBox="1"/>
          <p:nvPr/>
        </p:nvSpPr>
        <p:spPr>
          <a:xfrm>
            <a:off x="3305387" y="3092452"/>
            <a:ext cx="7010400" cy="7487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133">
                <a:solidFill>
                  <a:srgbClr val="1F3864"/>
                </a:solidFill>
                <a:latin typeface="Arial"/>
                <a:ea typeface="Arial"/>
                <a:cs typeface="Arial"/>
                <a:sym typeface="Arial"/>
              </a:rPr>
              <a:t>LAS CONTRASEÑAS deben ser secretas y únicas, no debemos anotarlas, compartirlas o reutilizarlas.</a:t>
            </a:r>
            <a:endParaRPr sz="2133">
              <a:solidFill>
                <a:srgbClr val="1F3864"/>
              </a:solidFill>
              <a:latin typeface="Arial"/>
              <a:ea typeface="Arial"/>
              <a:cs typeface="Arial"/>
              <a:sym typeface="Arial"/>
            </a:endParaRPr>
          </a:p>
        </p:txBody>
      </p:sp>
      <p:sp>
        <p:nvSpPr>
          <p:cNvPr id="1029" name="Google Shape;1029;p70"/>
          <p:cNvSpPr txBox="1"/>
          <p:nvPr/>
        </p:nvSpPr>
        <p:spPr>
          <a:xfrm>
            <a:off x="1490294" y="4639892"/>
            <a:ext cx="7010400" cy="14052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133">
                <a:solidFill>
                  <a:srgbClr val="1F3864"/>
                </a:solidFill>
                <a:latin typeface="Arial"/>
                <a:ea typeface="Arial"/>
                <a:cs typeface="Arial"/>
                <a:sym typeface="Arial"/>
              </a:rPr>
              <a:t>Es recomendable utilizar UNA CONTRASEÑA </a:t>
            </a:r>
            <a:endParaRPr sz="2133">
              <a:solidFill>
                <a:srgbClr val="1F3864"/>
              </a:solidFill>
              <a:latin typeface="Arial"/>
              <a:ea typeface="Arial"/>
              <a:cs typeface="Arial"/>
              <a:sym typeface="Arial"/>
            </a:endParaRPr>
          </a:p>
          <a:p>
            <a:pPr indent="0" lvl="0" marL="0" marR="0" rtl="0" algn="l">
              <a:spcBef>
                <a:spcPts val="0"/>
              </a:spcBef>
              <a:spcAft>
                <a:spcPts val="0"/>
              </a:spcAft>
              <a:buNone/>
            </a:pPr>
            <a:r>
              <a:rPr b="1" lang="es-ES" sz="2133">
                <a:solidFill>
                  <a:srgbClr val="1F3864"/>
                </a:solidFill>
                <a:latin typeface="Arial"/>
                <a:ea typeface="Arial"/>
                <a:cs typeface="Arial"/>
                <a:sym typeface="Arial"/>
              </a:rPr>
              <a:t>PARA CADA SERVICIO, de esta manera en caso de robo solamente se comprometerá un servicio y no todos.</a:t>
            </a:r>
            <a:endParaRPr sz="2133">
              <a:solidFill>
                <a:srgbClr val="1F3864"/>
              </a:solidFill>
              <a:latin typeface="Calibri"/>
              <a:ea typeface="Calibri"/>
              <a:cs typeface="Calibri"/>
              <a:sym typeface="Calibri"/>
            </a:endParaRPr>
          </a:p>
        </p:txBody>
      </p:sp>
      <p:sp>
        <p:nvSpPr>
          <p:cNvPr id="1030" name="Google Shape;1030;p70"/>
          <p:cNvSpPr txBox="1"/>
          <p:nvPr/>
        </p:nvSpPr>
        <p:spPr>
          <a:xfrm>
            <a:off x="1031621" y="1407914"/>
            <a:ext cx="9284166"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1F3864"/>
                </a:solidFill>
                <a:latin typeface="Arial"/>
                <a:ea typeface="Arial"/>
                <a:cs typeface="Arial"/>
                <a:sym typeface="Arial"/>
              </a:rPr>
              <a:t>Los riesgos cibernéticos se han hecho presentes en nuestro día a día, por lo cual, es importante tener en cuenta las siguientes recomendaciones:</a:t>
            </a:r>
            <a:endParaRPr sz="2133">
              <a:solidFill>
                <a:srgbClr val="1F3864"/>
              </a:solidFill>
              <a:latin typeface="Arial"/>
              <a:ea typeface="Arial"/>
              <a:cs typeface="Arial"/>
              <a:sym typeface="Arial"/>
            </a:endParaRPr>
          </a:p>
        </p:txBody>
      </p:sp>
      <p:pic>
        <p:nvPicPr>
          <p:cNvPr id="1031" name="Google Shape;1031;p70"/>
          <p:cNvPicPr preferRelativeResize="0"/>
          <p:nvPr/>
        </p:nvPicPr>
        <p:blipFill rotWithShape="1">
          <a:blip r:embed="rId6">
            <a:alphaModFix/>
          </a:blip>
          <a:srcRect b="0" l="0" r="0" t="0"/>
          <a:stretch/>
        </p:blipFill>
        <p:spPr>
          <a:xfrm>
            <a:off x="8915662" y="4404582"/>
            <a:ext cx="1538871" cy="1617714"/>
          </a:xfrm>
          <a:prstGeom prst="rect">
            <a:avLst/>
          </a:prstGeom>
          <a:noFill/>
          <a:ln>
            <a:noFill/>
          </a:ln>
        </p:spPr>
      </p:pic>
      <p:pic>
        <p:nvPicPr>
          <p:cNvPr id="1032" name="Google Shape;1032;p70"/>
          <p:cNvPicPr preferRelativeResize="0"/>
          <p:nvPr/>
        </p:nvPicPr>
        <p:blipFill rotWithShape="1">
          <a:blip r:embed="rId7">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71"/>
          <p:cNvPicPr preferRelativeResize="0"/>
          <p:nvPr/>
        </p:nvPicPr>
        <p:blipFill rotWithShape="1">
          <a:blip r:embed="rId3">
            <a:alphaModFix/>
          </a:blip>
          <a:srcRect b="0" l="0" r="0" t="0"/>
          <a:stretch/>
        </p:blipFill>
        <p:spPr>
          <a:xfrm rot="10800000">
            <a:off x="10869501" y="5535501"/>
            <a:ext cx="636699" cy="636699"/>
          </a:xfrm>
          <a:prstGeom prst="rect">
            <a:avLst/>
          </a:prstGeom>
          <a:noFill/>
          <a:ln>
            <a:noFill/>
          </a:ln>
        </p:spPr>
      </p:pic>
      <p:sp>
        <p:nvSpPr>
          <p:cNvPr id="1038" name="Google Shape;1038;p71"/>
          <p:cNvSpPr txBox="1"/>
          <p:nvPr/>
        </p:nvSpPr>
        <p:spPr>
          <a:xfrm>
            <a:off x="1453113" y="277214"/>
            <a:ext cx="1006608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4800">
                <a:solidFill>
                  <a:srgbClr val="00B050"/>
                </a:solidFill>
                <a:latin typeface="Arial Black"/>
                <a:ea typeface="Arial Black"/>
                <a:cs typeface="Arial Black"/>
                <a:sym typeface="Arial Black"/>
              </a:rPr>
              <a:t>REQUISITOS DE PASSWORD</a:t>
            </a:r>
            <a:endParaRPr sz="4800">
              <a:solidFill>
                <a:srgbClr val="00B050"/>
              </a:solidFill>
              <a:latin typeface="Arial Black"/>
              <a:ea typeface="Arial Black"/>
              <a:cs typeface="Arial Black"/>
              <a:sym typeface="Arial Black"/>
            </a:endParaRPr>
          </a:p>
        </p:txBody>
      </p:sp>
      <p:sp>
        <p:nvSpPr>
          <p:cNvPr id="1039" name="Google Shape;1039;p71"/>
          <p:cNvSpPr txBox="1"/>
          <p:nvPr/>
        </p:nvSpPr>
        <p:spPr>
          <a:xfrm>
            <a:off x="1231504" y="1426534"/>
            <a:ext cx="10274695"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1F3864"/>
                </a:solidFill>
                <a:latin typeface="Arial"/>
                <a:ea typeface="Arial"/>
                <a:cs typeface="Arial"/>
                <a:sym typeface="Arial"/>
              </a:rPr>
              <a:t>Las contraseñas deben cumplir con una serie de requisitos para que sean ROBUSTAS:</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Debe tener 12 dígitos .</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Debe iniciar con letra. </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Debe contener mayúsculas, minúsculas</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y caracteres especiales. </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No debe tener nombre, apellido,</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cédula, ni fecha de nacimiento del </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colaborador o usuario. </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No se permite repetir cualquiera de las</a:t>
            </a:r>
            <a:endParaRPr sz="2400">
              <a:solidFill>
                <a:srgbClr val="1F3864"/>
              </a:solidFill>
              <a:latin typeface="Arial"/>
              <a:ea typeface="Arial"/>
              <a:cs typeface="Arial"/>
              <a:sym typeface="Arial"/>
            </a:endParaRPr>
          </a:p>
          <a:p>
            <a:pPr indent="0" lvl="0" marL="0" marR="0" rtl="0" algn="l">
              <a:spcBef>
                <a:spcPts val="0"/>
              </a:spcBef>
              <a:spcAft>
                <a:spcPts val="0"/>
              </a:spcAft>
              <a:buNone/>
            </a:pPr>
            <a:r>
              <a:rPr b="1" lang="es-ES" sz="2400">
                <a:solidFill>
                  <a:srgbClr val="1F3864"/>
                </a:solidFill>
                <a:latin typeface="Arial"/>
                <a:ea typeface="Arial"/>
                <a:cs typeface="Arial"/>
                <a:sym typeface="Arial"/>
              </a:rPr>
              <a:t>  últimas 3 contraseñas. </a:t>
            </a:r>
            <a:endParaRPr sz="2400">
              <a:solidFill>
                <a:srgbClr val="1F3864"/>
              </a:solidFill>
              <a:latin typeface="Arial"/>
              <a:ea typeface="Arial"/>
              <a:cs typeface="Arial"/>
              <a:sym typeface="Arial"/>
            </a:endParaRPr>
          </a:p>
        </p:txBody>
      </p:sp>
      <p:pic>
        <p:nvPicPr>
          <p:cNvPr id="1040" name="Google Shape;1040;p71"/>
          <p:cNvPicPr preferRelativeResize="0"/>
          <p:nvPr/>
        </p:nvPicPr>
        <p:blipFill rotWithShape="1">
          <a:blip r:embed="rId4">
            <a:alphaModFix/>
          </a:blip>
          <a:srcRect b="0" l="0" r="0" t="0"/>
          <a:stretch/>
        </p:blipFill>
        <p:spPr>
          <a:xfrm>
            <a:off x="8207937" y="2408835"/>
            <a:ext cx="2661564" cy="2808342"/>
          </a:xfrm>
          <a:prstGeom prst="rect">
            <a:avLst/>
          </a:prstGeom>
          <a:noFill/>
          <a:ln>
            <a:noFill/>
          </a:ln>
        </p:spPr>
      </p:pic>
      <p:pic>
        <p:nvPicPr>
          <p:cNvPr id="1041" name="Google Shape;1041;p71"/>
          <p:cNvPicPr preferRelativeResize="0"/>
          <p:nvPr/>
        </p:nvPicPr>
        <p:blipFill rotWithShape="1">
          <a:blip r:embed="rId5">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72"/>
          <p:cNvPicPr preferRelativeResize="0"/>
          <p:nvPr/>
        </p:nvPicPr>
        <p:blipFill rotWithShape="1">
          <a:blip r:embed="rId3">
            <a:alphaModFix/>
          </a:blip>
          <a:srcRect b="0" l="0" r="0" t="0"/>
          <a:stretch/>
        </p:blipFill>
        <p:spPr>
          <a:xfrm rot="10800000">
            <a:off x="10869501" y="5535501"/>
            <a:ext cx="636699" cy="636699"/>
          </a:xfrm>
          <a:prstGeom prst="rect">
            <a:avLst/>
          </a:prstGeom>
          <a:noFill/>
          <a:ln>
            <a:noFill/>
          </a:ln>
        </p:spPr>
      </p:pic>
      <p:sp>
        <p:nvSpPr>
          <p:cNvPr id="1047" name="Google Shape;1047;p72"/>
          <p:cNvSpPr txBox="1"/>
          <p:nvPr/>
        </p:nvSpPr>
        <p:spPr>
          <a:xfrm>
            <a:off x="3501572" y="686059"/>
            <a:ext cx="366859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4800">
                <a:solidFill>
                  <a:srgbClr val="00B050"/>
                </a:solidFill>
                <a:latin typeface="Arial Black"/>
                <a:ea typeface="Arial Black"/>
                <a:cs typeface="Arial Black"/>
                <a:sym typeface="Arial Black"/>
              </a:rPr>
              <a:t>PHISHING</a:t>
            </a:r>
            <a:endParaRPr sz="4800">
              <a:solidFill>
                <a:srgbClr val="00B050"/>
              </a:solidFill>
              <a:latin typeface="Arial Black"/>
              <a:ea typeface="Arial Black"/>
              <a:cs typeface="Arial Black"/>
              <a:sym typeface="Arial Black"/>
            </a:endParaRPr>
          </a:p>
        </p:txBody>
      </p:sp>
      <p:sp>
        <p:nvSpPr>
          <p:cNvPr id="1048" name="Google Shape;1048;p72"/>
          <p:cNvSpPr txBox="1"/>
          <p:nvPr/>
        </p:nvSpPr>
        <p:spPr>
          <a:xfrm>
            <a:off x="3814297" y="2179142"/>
            <a:ext cx="7010400"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1F3864"/>
                </a:solidFill>
                <a:latin typeface="Arial"/>
                <a:ea typeface="Arial"/>
                <a:cs typeface="Arial"/>
                <a:sym typeface="Arial"/>
              </a:rPr>
              <a:t>EL PHISHING es una forma de ingeniería social en la cual un atacante intenta de forma fraudulenta adquirir información confidencial de una víctima, haciéndose pasar por un "tercero de confianza". Este tipo de ataques se han convertido en una de las amenazas externas que más acechan a las empresas. </a:t>
            </a:r>
            <a:endParaRPr b="1" sz="2400">
              <a:solidFill>
                <a:srgbClr val="1F3864"/>
              </a:solidFill>
              <a:latin typeface="Arial"/>
              <a:ea typeface="Arial"/>
              <a:cs typeface="Arial"/>
              <a:sym typeface="Arial"/>
            </a:endParaRPr>
          </a:p>
        </p:txBody>
      </p:sp>
      <p:pic>
        <p:nvPicPr>
          <p:cNvPr descr="C:\Users\arellanom\Downloads\image.jpg" id="1049" name="Google Shape;1049;p72"/>
          <p:cNvPicPr preferRelativeResize="0"/>
          <p:nvPr/>
        </p:nvPicPr>
        <p:blipFill rotWithShape="1">
          <a:blip r:embed="rId4">
            <a:alphaModFix/>
          </a:blip>
          <a:srcRect b="0" l="17845" r="21338" t="0"/>
          <a:stretch/>
        </p:blipFill>
        <p:spPr>
          <a:xfrm>
            <a:off x="547806" y="2179142"/>
            <a:ext cx="3048000" cy="2855462"/>
          </a:xfrm>
          <a:prstGeom prst="rect">
            <a:avLst/>
          </a:prstGeom>
          <a:noFill/>
          <a:ln>
            <a:noFill/>
          </a:ln>
        </p:spPr>
      </p:pic>
      <p:pic>
        <p:nvPicPr>
          <p:cNvPr id="1050" name="Google Shape;1050;p72"/>
          <p:cNvPicPr preferRelativeResize="0"/>
          <p:nvPr/>
        </p:nvPicPr>
        <p:blipFill rotWithShape="1">
          <a:blip r:embed="rId5">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73"/>
          <p:cNvPicPr preferRelativeResize="0"/>
          <p:nvPr/>
        </p:nvPicPr>
        <p:blipFill rotWithShape="1">
          <a:blip r:embed="rId3">
            <a:alphaModFix/>
          </a:blip>
          <a:srcRect b="0" l="0" r="0" t="0"/>
          <a:stretch/>
        </p:blipFill>
        <p:spPr>
          <a:xfrm rot="10800000">
            <a:off x="10869501" y="5535501"/>
            <a:ext cx="636699" cy="636699"/>
          </a:xfrm>
          <a:prstGeom prst="rect">
            <a:avLst/>
          </a:prstGeom>
          <a:noFill/>
          <a:ln>
            <a:noFill/>
          </a:ln>
        </p:spPr>
      </p:pic>
      <p:sp>
        <p:nvSpPr>
          <p:cNvPr id="1056" name="Google Shape;1056;p73"/>
          <p:cNvSpPr txBox="1"/>
          <p:nvPr/>
        </p:nvSpPr>
        <p:spPr>
          <a:xfrm>
            <a:off x="914401" y="460207"/>
            <a:ext cx="8889999"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4800">
                <a:solidFill>
                  <a:srgbClr val="00B050"/>
                </a:solidFill>
                <a:latin typeface="Arial Black"/>
                <a:ea typeface="Arial Black"/>
                <a:cs typeface="Arial Black"/>
                <a:sym typeface="Arial Black"/>
              </a:rPr>
              <a:t>¿CÓMO IDENTIFICAR EL PHISHING?</a:t>
            </a:r>
            <a:endParaRPr sz="4800">
              <a:solidFill>
                <a:srgbClr val="00B050"/>
              </a:solidFill>
              <a:latin typeface="Arial Black"/>
              <a:ea typeface="Arial Black"/>
              <a:cs typeface="Arial Black"/>
              <a:sym typeface="Arial Black"/>
            </a:endParaRPr>
          </a:p>
        </p:txBody>
      </p:sp>
      <p:sp>
        <p:nvSpPr>
          <p:cNvPr id="1057" name="Google Shape;1057;p73"/>
          <p:cNvSpPr txBox="1"/>
          <p:nvPr/>
        </p:nvSpPr>
        <p:spPr>
          <a:xfrm>
            <a:off x="3227300" y="2362201"/>
            <a:ext cx="7010400" cy="188737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APRENDE a identificar correctamente los correos electrónicos sospechosos de ser phishing, en general mensajes que solicitan información confidencial (contraseñas, datos bancarios, número de teléfono móvil,...). </a:t>
            </a:r>
            <a:endParaRPr sz="2333">
              <a:solidFill>
                <a:srgbClr val="1F3864"/>
              </a:solidFill>
              <a:latin typeface="Arial"/>
              <a:ea typeface="Arial"/>
              <a:cs typeface="Arial"/>
              <a:sym typeface="Arial"/>
            </a:endParaRPr>
          </a:p>
        </p:txBody>
      </p:sp>
      <p:grpSp>
        <p:nvGrpSpPr>
          <p:cNvPr id="1058" name="Google Shape;1058;p73"/>
          <p:cNvGrpSpPr/>
          <p:nvPr/>
        </p:nvGrpSpPr>
        <p:grpSpPr>
          <a:xfrm>
            <a:off x="1066779" y="2717518"/>
            <a:ext cx="1809059" cy="1197647"/>
            <a:chOff x="7690789" y="1884082"/>
            <a:chExt cx="648335" cy="384810"/>
          </a:xfrm>
        </p:grpSpPr>
        <p:sp>
          <p:nvSpPr>
            <p:cNvPr id="1059" name="Google Shape;1059;p73"/>
            <p:cNvSpPr/>
            <p:nvPr/>
          </p:nvSpPr>
          <p:spPr>
            <a:xfrm>
              <a:off x="7690789" y="1884082"/>
              <a:ext cx="648335" cy="384810"/>
            </a:xfrm>
            <a:custGeom>
              <a:rect b="b" l="l" r="r" t="t"/>
              <a:pathLst>
                <a:path extrusionOk="0" h="384810" w="648334">
                  <a:moveTo>
                    <a:pt x="635101" y="9258"/>
                  </a:moveTo>
                  <a:lnTo>
                    <a:pt x="629805" y="5384"/>
                  </a:lnTo>
                  <a:lnTo>
                    <a:pt x="623849" y="2463"/>
                  </a:lnTo>
                  <a:lnTo>
                    <a:pt x="617372" y="635"/>
                  </a:lnTo>
                  <a:lnTo>
                    <a:pt x="610476" y="0"/>
                  </a:lnTo>
                  <a:lnTo>
                    <a:pt x="37528" y="0"/>
                  </a:lnTo>
                  <a:lnTo>
                    <a:pt x="30619" y="635"/>
                  </a:lnTo>
                  <a:lnTo>
                    <a:pt x="24142" y="2463"/>
                  </a:lnTo>
                  <a:lnTo>
                    <a:pt x="18199" y="5384"/>
                  </a:lnTo>
                  <a:lnTo>
                    <a:pt x="12890" y="9258"/>
                  </a:lnTo>
                  <a:lnTo>
                    <a:pt x="324002" y="205498"/>
                  </a:lnTo>
                  <a:lnTo>
                    <a:pt x="635101" y="9258"/>
                  </a:lnTo>
                  <a:close/>
                </a:path>
                <a:path extrusionOk="0" h="384810" w="648334">
                  <a:moveTo>
                    <a:pt x="648004" y="33032"/>
                  </a:moveTo>
                  <a:lnTo>
                    <a:pt x="647166" y="28752"/>
                  </a:lnTo>
                  <a:lnTo>
                    <a:pt x="645731" y="24765"/>
                  </a:lnTo>
                  <a:lnTo>
                    <a:pt x="324002" y="227317"/>
                  </a:lnTo>
                  <a:lnTo>
                    <a:pt x="2273" y="24765"/>
                  </a:lnTo>
                  <a:lnTo>
                    <a:pt x="825" y="28752"/>
                  </a:lnTo>
                  <a:lnTo>
                    <a:pt x="0" y="33032"/>
                  </a:lnTo>
                  <a:lnTo>
                    <a:pt x="0" y="347268"/>
                  </a:lnTo>
                  <a:lnTo>
                    <a:pt x="2946" y="361886"/>
                  </a:lnTo>
                  <a:lnTo>
                    <a:pt x="10998" y="373811"/>
                  </a:lnTo>
                  <a:lnTo>
                    <a:pt x="22923" y="381850"/>
                  </a:lnTo>
                  <a:lnTo>
                    <a:pt x="37528" y="384797"/>
                  </a:lnTo>
                  <a:lnTo>
                    <a:pt x="610476" y="384797"/>
                  </a:lnTo>
                  <a:lnTo>
                    <a:pt x="625081" y="381850"/>
                  </a:lnTo>
                  <a:lnTo>
                    <a:pt x="637006" y="373811"/>
                  </a:lnTo>
                  <a:lnTo>
                    <a:pt x="645058" y="361886"/>
                  </a:lnTo>
                  <a:lnTo>
                    <a:pt x="648004" y="347268"/>
                  </a:lnTo>
                  <a:lnTo>
                    <a:pt x="648004" y="33032"/>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0" name="Google Shape;1060;p73"/>
            <p:cNvSpPr/>
            <p:nvPr/>
          </p:nvSpPr>
          <p:spPr>
            <a:xfrm>
              <a:off x="7865296" y="1916456"/>
              <a:ext cx="300990" cy="318770"/>
            </a:xfrm>
            <a:custGeom>
              <a:rect b="b" l="l" r="r" t="t"/>
              <a:pathLst>
                <a:path extrusionOk="0" h="318769" w="300990">
                  <a:moveTo>
                    <a:pt x="166725" y="0"/>
                  </a:moveTo>
                  <a:lnTo>
                    <a:pt x="121373" y="6042"/>
                  </a:lnTo>
                  <a:lnTo>
                    <a:pt x="81257" y="23228"/>
                  </a:lnTo>
                  <a:lnTo>
                    <a:pt x="47720" y="50150"/>
                  </a:lnTo>
                  <a:lnTo>
                    <a:pt x="22103" y="85398"/>
                  </a:lnTo>
                  <a:lnTo>
                    <a:pt x="5749" y="127562"/>
                  </a:lnTo>
                  <a:lnTo>
                    <a:pt x="0" y="175234"/>
                  </a:lnTo>
                  <a:lnTo>
                    <a:pt x="6723" y="221930"/>
                  </a:lnTo>
                  <a:lnTo>
                    <a:pt x="25732" y="261379"/>
                  </a:lnTo>
                  <a:lnTo>
                    <a:pt x="55278" y="291782"/>
                  </a:lnTo>
                  <a:lnTo>
                    <a:pt x="93616" y="311342"/>
                  </a:lnTo>
                  <a:lnTo>
                    <a:pt x="139001" y="318261"/>
                  </a:lnTo>
                  <a:lnTo>
                    <a:pt x="161896" y="317183"/>
                  </a:lnTo>
                  <a:lnTo>
                    <a:pt x="182689" y="313861"/>
                  </a:lnTo>
                  <a:lnTo>
                    <a:pt x="201948" y="308167"/>
                  </a:lnTo>
                  <a:lnTo>
                    <a:pt x="220243" y="299973"/>
                  </a:lnTo>
                  <a:lnTo>
                    <a:pt x="222948" y="298538"/>
                  </a:lnTo>
                  <a:lnTo>
                    <a:pt x="219704" y="289826"/>
                  </a:lnTo>
                  <a:lnTo>
                    <a:pt x="143916" y="289826"/>
                  </a:lnTo>
                  <a:lnTo>
                    <a:pt x="98378" y="281364"/>
                  </a:lnTo>
                  <a:lnTo>
                    <a:pt x="63190" y="257487"/>
                  </a:lnTo>
                  <a:lnTo>
                    <a:pt x="40501" y="220459"/>
                  </a:lnTo>
                  <a:lnTo>
                    <a:pt x="32461" y="172542"/>
                  </a:lnTo>
                  <a:lnTo>
                    <a:pt x="38783" y="125197"/>
                  </a:lnTo>
                  <a:lnTo>
                    <a:pt x="56655" y="85205"/>
                  </a:lnTo>
                  <a:lnTo>
                    <a:pt x="84436" y="54386"/>
                  </a:lnTo>
                  <a:lnTo>
                    <a:pt x="120484" y="34559"/>
                  </a:lnTo>
                  <a:lnTo>
                    <a:pt x="163156" y="27546"/>
                  </a:lnTo>
                  <a:lnTo>
                    <a:pt x="251128" y="27546"/>
                  </a:lnTo>
                  <a:lnTo>
                    <a:pt x="247771" y="24212"/>
                  </a:lnTo>
                  <a:lnTo>
                    <a:pt x="210847" y="6300"/>
                  </a:lnTo>
                  <a:lnTo>
                    <a:pt x="166725" y="0"/>
                  </a:lnTo>
                  <a:close/>
                </a:path>
                <a:path extrusionOk="0" h="318769" w="300990">
                  <a:moveTo>
                    <a:pt x="213296" y="272618"/>
                  </a:moveTo>
                  <a:lnTo>
                    <a:pt x="162398" y="288849"/>
                  </a:lnTo>
                  <a:lnTo>
                    <a:pt x="143916" y="289826"/>
                  </a:lnTo>
                  <a:lnTo>
                    <a:pt x="219704" y="289826"/>
                  </a:lnTo>
                  <a:lnTo>
                    <a:pt x="213296" y="272618"/>
                  </a:lnTo>
                  <a:close/>
                </a:path>
                <a:path extrusionOk="0" h="318769" w="300990">
                  <a:moveTo>
                    <a:pt x="177025" y="73342"/>
                  </a:moveTo>
                  <a:lnTo>
                    <a:pt x="134439" y="81961"/>
                  </a:lnTo>
                  <a:lnTo>
                    <a:pt x="99629" y="105449"/>
                  </a:lnTo>
                  <a:lnTo>
                    <a:pt x="76143" y="140256"/>
                  </a:lnTo>
                  <a:lnTo>
                    <a:pt x="67525" y="182829"/>
                  </a:lnTo>
                  <a:lnTo>
                    <a:pt x="72000" y="208756"/>
                  </a:lnTo>
                  <a:lnTo>
                    <a:pt x="83773" y="227485"/>
                  </a:lnTo>
                  <a:lnTo>
                    <a:pt x="100374" y="238846"/>
                  </a:lnTo>
                  <a:lnTo>
                    <a:pt x="119329" y="242671"/>
                  </a:lnTo>
                  <a:lnTo>
                    <a:pt x="137513" y="240571"/>
                  </a:lnTo>
                  <a:lnTo>
                    <a:pt x="153776" y="234235"/>
                  </a:lnTo>
                  <a:lnTo>
                    <a:pt x="168208" y="223608"/>
                  </a:lnTo>
                  <a:lnTo>
                    <a:pt x="178423" y="211556"/>
                  </a:lnTo>
                  <a:lnTo>
                    <a:pt x="130060" y="211556"/>
                  </a:lnTo>
                  <a:lnTo>
                    <a:pt x="116080" y="208079"/>
                  </a:lnTo>
                  <a:lnTo>
                    <a:pt x="108232" y="199742"/>
                  </a:lnTo>
                  <a:lnTo>
                    <a:pt x="104789" y="189686"/>
                  </a:lnTo>
                  <a:lnTo>
                    <a:pt x="104025" y="181051"/>
                  </a:lnTo>
                  <a:lnTo>
                    <a:pt x="109436" y="151399"/>
                  </a:lnTo>
                  <a:lnTo>
                    <a:pt x="124090" y="126879"/>
                  </a:lnTo>
                  <a:lnTo>
                    <a:pt x="145618" y="110188"/>
                  </a:lnTo>
                  <a:lnTo>
                    <a:pt x="171653" y="104025"/>
                  </a:lnTo>
                  <a:lnTo>
                    <a:pt x="225078" y="104025"/>
                  </a:lnTo>
                  <a:lnTo>
                    <a:pt x="228803" y="84200"/>
                  </a:lnTo>
                  <a:lnTo>
                    <a:pt x="226339" y="83057"/>
                  </a:lnTo>
                  <a:lnTo>
                    <a:pt x="215519" y="78936"/>
                  </a:lnTo>
                  <a:lnTo>
                    <a:pt x="203406" y="75885"/>
                  </a:lnTo>
                  <a:lnTo>
                    <a:pt x="190431" y="73992"/>
                  </a:lnTo>
                  <a:lnTo>
                    <a:pt x="177025" y="73342"/>
                  </a:lnTo>
                  <a:close/>
                </a:path>
                <a:path extrusionOk="0" h="318769" w="300990">
                  <a:moveTo>
                    <a:pt x="213928" y="208635"/>
                  </a:moveTo>
                  <a:lnTo>
                    <a:pt x="180898" y="208635"/>
                  </a:lnTo>
                  <a:lnTo>
                    <a:pt x="181851" y="218135"/>
                  </a:lnTo>
                  <a:lnTo>
                    <a:pt x="217271" y="242671"/>
                  </a:lnTo>
                  <a:lnTo>
                    <a:pt x="247680" y="235642"/>
                  </a:lnTo>
                  <a:lnTo>
                    <a:pt x="274313" y="214766"/>
                  </a:lnTo>
                  <a:lnTo>
                    <a:pt x="274848" y="213791"/>
                  </a:lnTo>
                  <a:lnTo>
                    <a:pt x="223189" y="213791"/>
                  </a:lnTo>
                  <a:lnTo>
                    <a:pt x="219417" y="213677"/>
                  </a:lnTo>
                  <a:lnTo>
                    <a:pt x="216598" y="212369"/>
                  </a:lnTo>
                  <a:lnTo>
                    <a:pt x="214553" y="209829"/>
                  </a:lnTo>
                  <a:lnTo>
                    <a:pt x="213928" y="208635"/>
                  </a:lnTo>
                  <a:close/>
                </a:path>
                <a:path extrusionOk="0" h="318769" w="300990">
                  <a:moveTo>
                    <a:pt x="251128" y="27546"/>
                  </a:moveTo>
                  <a:lnTo>
                    <a:pt x="163156" y="27546"/>
                  </a:lnTo>
                  <a:lnTo>
                    <a:pt x="206782" y="35045"/>
                  </a:lnTo>
                  <a:lnTo>
                    <a:pt x="239756" y="56532"/>
                  </a:lnTo>
                  <a:lnTo>
                    <a:pt x="260615" y="90495"/>
                  </a:lnTo>
                  <a:lnTo>
                    <a:pt x="267893" y="135420"/>
                  </a:lnTo>
                  <a:lnTo>
                    <a:pt x="263962" y="168084"/>
                  </a:lnTo>
                  <a:lnTo>
                    <a:pt x="253685" y="192755"/>
                  </a:lnTo>
                  <a:lnTo>
                    <a:pt x="239336" y="208352"/>
                  </a:lnTo>
                  <a:lnTo>
                    <a:pt x="223189" y="213791"/>
                  </a:lnTo>
                  <a:lnTo>
                    <a:pt x="274848" y="213791"/>
                  </a:lnTo>
                  <a:lnTo>
                    <a:pt x="293202" y="180360"/>
                  </a:lnTo>
                  <a:lnTo>
                    <a:pt x="300380" y="132740"/>
                  </a:lnTo>
                  <a:lnTo>
                    <a:pt x="294035" y="88918"/>
                  </a:lnTo>
                  <a:lnTo>
                    <a:pt x="276000" y="52246"/>
                  </a:lnTo>
                  <a:lnTo>
                    <a:pt x="251128" y="27546"/>
                  </a:lnTo>
                  <a:close/>
                </a:path>
                <a:path extrusionOk="0" h="318769" w="300990">
                  <a:moveTo>
                    <a:pt x="225078" y="104025"/>
                  </a:moveTo>
                  <a:lnTo>
                    <a:pt x="178079" y="104025"/>
                  </a:lnTo>
                  <a:lnTo>
                    <a:pt x="184238" y="104749"/>
                  </a:lnTo>
                  <a:lnTo>
                    <a:pt x="190004" y="106184"/>
                  </a:lnTo>
                  <a:lnTo>
                    <a:pt x="181190" y="153606"/>
                  </a:lnTo>
                  <a:lnTo>
                    <a:pt x="162574" y="192839"/>
                  </a:lnTo>
                  <a:lnTo>
                    <a:pt x="130060" y="211556"/>
                  </a:lnTo>
                  <a:lnTo>
                    <a:pt x="178423" y="211556"/>
                  </a:lnTo>
                  <a:lnTo>
                    <a:pt x="180898" y="208635"/>
                  </a:lnTo>
                  <a:lnTo>
                    <a:pt x="213928" y="208635"/>
                  </a:lnTo>
                  <a:lnTo>
                    <a:pt x="212087" y="205122"/>
                  </a:lnTo>
                  <a:lnTo>
                    <a:pt x="210523" y="197129"/>
                  </a:lnTo>
                  <a:lnTo>
                    <a:pt x="210608" y="184983"/>
                  </a:lnTo>
                  <a:lnTo>
                    <a:pt x="213093" y="167817"/>
                  </a:lnTo>
                  <a:lnTo>
                    <a:pt x="225078" y="10402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sp>
        <p:nvSpPr>
          <p:cNvPr id="1061" name="Google Shape;1061;p73"/>
          <p:cNvSpPr txBox="1"/>
          <p:nvPr/>
        </p:nvSpPr>
        <p:spPr>
          <a:xfrm>
            <a:off x="1066778" y="4582554"/>
            <a:ext cx="7010400" cy="152836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LA INGENIERÍA SOCIAL tiene como objetivo a los empleados de nuestra organización y permite obtener información confidencial de las víctimas y su organización. </a:t>
            </a:r>
            <a:endParaRPr sz="2333">
              <a:solidFill>
                <a:srgbClr val="1F3864"/>
              </a:solidFill>
              <a:latin typeface="Arial"/>
              <a:ea typeface="Arial"/>
              <a:cs typeface="Arial"/>
              <a:sym typeface="Arial"/>
            </a:endParaRPr>
          </a:p>
        </p:txBody>
      </p:sp>
      <p:grpSp>
        <p:nvGrpSpPr>
          <p:cNvPr id="1062" name="Google Shape;1062;p73"/>
          <p:cNvGrpSpPr/>
          <p:nvPr/>
        </p:nvGrpSpPr>
        <p:grpSpPr>
          <a:xfrm>
            <a:off x="8454185" y="4582578"/>
            <a:ext cx="1524257" cy="1538270"/>
            <a:chOff x="7768310" y="1871992"/>
            <a:chExt cx="540385" cy="633769"/>
          </a:xfrm>
        </p:grpSpPr>
        <p:sp>
          <p:nvSpPr>
            <p:cNvPr id="1063" name="Google Shape;1063;p73"/>
            <p:cNvSpPr/>
            <p:nvPr/>
          </p:nvSpPr>
          <p:spPr>
            <a:xfrm>
              <a:off x="7768310" y="1871992"/>
              <a:ext cx="540385" cy="526415"/>
            </a:xfrm>
            <a:custGeom>
              <a:rect b="b" l="l" r="r" t="t"/>
              <a:pathLst>
                <a:path extrusionOk="0" h="526414" w="540384">
                  <a:moveTo>
                    <a:pt x="96126" y="305663"/>
                  </a:moveTo>
                  <a:lnTo>
                    <a:pt x="90754" y="310997"/>
                  </a:lnTo>
                  <a:lnTo>
                    <a:pt x="96126" y="305663"/>
                  </a:lnTo>
                  <a:close/>
                </a:path>
                <a:path extrusionOk="0" h="526414" w="540384">
                  <a:moveTo>
                    <a:pt x="107111" y="295135"/>
                  </a:moveTo>
                  <a:lnTo>
                    <a:pt x="101765" y="300266"/>
                  </a:lnTo>
                  <a:lnTo>
                    <a:pt x="107111" y="295135"/>
                  </a:lnTo>
                  <a:close/>
                </a:path>
                <a:path extrusionOk="0" h="526414" w="540384">
                  <a:moveTo>
                    <a:pt x="112623" y="290029"/>
                  </a:moveTo>
                  <a:lnTo>
                    <a:pt x="109867" y="292582"/>
                  </a:lnTo>
                  <a:lnTo>
                    <a:pt x="112623" y="290029"/>
                  </a:lnTo>
                  <a:close/>
                </a:path>
                <a:path extrusionOk="0" h="526414" w="540384">
                  <a:moveTo>
                    <a:pt x="245338" y="161937"/>
                  </a:moveTo>
                  <a:lnTo>
                    <a:pt x="198767" y="139560"/>
                  </a:lnTo>
                  <a:lnTo>
                    <a:pt x="154038" y="122478"/>
                  </a:lnTo>
                  <a:lnTo>
                    <a:pt x="112445" y="111582"/>
                  </a:lnTo>
                  <a:lnTo>
                    <a:pt x="75298" y="107746"/>
                  </a:lnTo>
                  <a:lnTo>
                    <a:pt x="54876" y="109347"/>
                  </a:lnTo>
                  <a:lnTo>
                    <a:pt x="37045" y="114287"/>
                  </a:lnTo>
                  <a:lnTo>
                    <a:pt x="22123" y="122770"/>
                  </a:lnTo>
                  <a:lnTo>
                    <a:pt x="10439" y="135039"/>
                  </a:lnTo>
                  <a:lnTo>
                    <a:pt x="0" y="168414"/>
                  </a:lnTo>
                  <a:lnTo>
                    <a:pt x="8077" y="208254"/>
                  </a:lnTo>
                  <a:lnTo>
                    <a:pt x="31864" y="252526"/>
                  </a:lnTo>
                  <a:lnTo>
                    <a:pt x="68580" y="299161"/>
                  </a:lnTo>
                  <a:lnTo>
                    <a:pt x="85318" y="282638"/>
                  </a:lnTo>
                  <a:lnTo>
                    <a:pt x="102984" y="266306"/>
                  </a:lnTo>
                  <a:lnTo>
                    <a:pt x="73990" y="229920"/>
                  </a:lnTo>
                  <a:lnTo>
                    <a:pt x="55803" y="199517"/>
                  </a:lnTo>
                  <a:lnTo>
                    <a:pt x="47866" y="176568"/>
                  </a:lnTo>
                  <a:lnTo>
                    <a:pt x="49618" y="162496"/>
                  </a:lnTo>
                  <a:lnTo>
                    <a:pt x="53086" y="159321"/>
                  </a:lnTo>
                  <a:lnTo>
                    <a:pt x="58420" y="156972"/>
                  </a:lnTo>
                  <a:lnTo>
                    <a:pt x="65582" y="155511"/>
                  </a:lnTo>
                  <a:lnTo>
                    <a:pt x="74472" y="155016"/>
                  </a:lnTo>
                  <a:lnTo>
                    <a:pt x="97002" y="157086"/>
                  </a:lnTo>
                  <a:lnTo>
                    <a:pt x="125577" y="163601"/>
                  </a:lnTo>
                  <a:lnTo>
                    <a:pt x="159639" y="175031"/>
                  </a:lnTo>
                  <a:lnTo>
                    <a:pt x="198653" y="191833"/>
                  </a:lnTo>
                  <a:lnTo>
                    <a:pt x="222059" y="176364"/>
                  </a:lnTo>
                  <a:lnTo>
                    <a:pt x="245338" y="161937"/>
                  </a:lnTo>
                  <a:close/>
                </a:path>
                <a:path extrusionOk="0" h="526414" w="540384">
                  <a:moveTo>
                    <a:pt x="336207" y="141655"/>
                  </a:moveTo>
                  <a:lnTo>
                    <a:pt x="330593" y="144132"/>
                  </a:lnTo>
                  <a:lnTo>
                    <a:pt x="323481" y="147485"/>
                  </a:lnTo>
                  <a:lnTo>
                    <a:pt x="330708" y="144106"/>
                  </a:lnTo>
                  <a:lnTo>
                    <a:pt x="336207" y="141655"/>
                  </a:lnTo>
                  <a:close/>
                </a:path>
                <a:path extrusionOk="0" h="526414" w="540384">
                  <a:moveTo>
                    <a:pt x="337781" y="140970"/>
                  </a:moveTo>
                  <a:lnTo>
                    <a:pt x="336207" y="141655"/>
                  </a:lnTo>
                  <a:lnTo>
                    <a:pt x="337781" y="140970"/>
                  </a:lnTo>
                  <a:close/>
                </a:path>
                <a:path extrusionOk="0" h="526414" w="540384">
                  <a:moveTo>
                    <a:pt x="360146" y="131699"/>
                  </a:moveTo>
                  <a:lnTo>
                    <a:pt x="354101" y="134099"/>
                  </a:lnTo>
                  <a:lnTo>
                    <a:pt x="347992" y="136639"/>
                  </a:lnTo>
                  <a:lnTo>
                    <a:pt x="354101" y="134112"/>
                  </a:lnTo>
                  <a:lnTo>
                    <a:pt x="360146" y="131699"/>
                  </a:lnTo>
                  <a:close/>
                </a:path>
                <a:path extrusionOk="0" h="526414" w="540384">
                  <a:moveTo>
                    <a:pt x="361149" y="105664"/>
                  </a:moveTo>
                  <a:lnTo>
                    <a:pt x="344144" y="62598"/>
                  </a:lnTo>
                  <a:lnTo>
                    <a:pt x="323253" y="29222"/>
                  </a:lnTo>
                  <a:lnTo>
                    <a:pt x="298513" y="7658"/>
                  </a:lnTo>
                  <a:lnTo>
                    <a:pt x="269976" y="0"/>
                  </a:lnTo>
                  <a:lnTo>
                    <a:pt x="241414" y="7658"/>
                  </a:lnTo>
                  <a:lnTo>
                    <a:pt x="216662" y="29248"/>
                  </a:lnTo>
                  <a:lnTo>
                    <a:pt x="195757" y="62661"/>
                  </a:lnTo>
                  <a:lnTo>
                    <a:pt x="178752" y="105765"/>
                  </a:lnTo>
                  <a:lnTo>
                    <a:pt x="190131" y="110109"/>
                  </a:lnTo>
                  <a:lnTo>
                    <a:pt x="212217" y="119341"/>
                  </a:lnTo>
                  <a:lnTo>
                    <a:pt x="222846" y="124155"/>
                  </a:lnTo>
                  <a:lnTo>
                    <a:pt x="234861" y="91135"/>
                  </a:lnTo>
                  <a:lnTo>
                    <a:pt x="247345" y="67246"/>
                  </a:lnTo>
                  <a:lnTo>
                    <a:pt x="259359" y="52730"/>
                  </a:lnTo>
                  <a:lnTo>
                    <a:pt x="269963" y="47840"/>
                  </a:lnTo>
                  <a:lnTo>
                    <a:pt x="280555" y="52717"/>
                  </a:lnTo>
                  <a:lnTo>
                    <a:pt x="292557" y="67195"/>
                  </a:lnTo>
                  <a:lnTo>
                    <a:pt x="305028" y="91020"/>
                  </a:lnTo>
                  <a:lnTo>
                    <a:pt x="317030" y="123977"/>
                  </a:lnTo>
                  <a:lnTo>
                    <a:pt x="339382" y="114160"/>
                  </a:lnTo>
                  <a:lnTo>
                    <a:pt x="361149" y="105664"/>
                  </a:lnTo>
                  <a:close/>
                </a:path>
                <a:path extrusionOk="0" h="526414" w="540384">
                  <a:moveTo>
                    <a:pt x="539953" y="168427"/>
                  </a:moveTo>
                  <a:lnTo>
                    <a:pt x="517804" y="122770"/>
                  </a:lnTo>
                  <a:lnTo>
                    <a:pt x="464553" y="107734"/>
                  </a:lnTo>
                  <a:lnTo>
                    <a:pt x="422135" y="112610"/>
                  </a:lnTo>
                  <a:lnTo>
                    <a:pt x="374218" y="126415"/>
                  </a:lnTo>
                  <a:lnTo>
                    <a:pt x="322719" y="147853"/>
                  </a:lnTo>
                  <a:lnTo>
                    <a:pt x="269544" y="175653"/>
                  </a:lnTo>
                  <a:lnTo>
                    <a:pt x="216573" y="208559"/>
                  </a:lnTo>
                  <a:lnTo>
                    <a:pt x="210959" y="206133"/>
                  </a:lnTo>
                  <a:lnTo>
                    <a:pt x="204787" y="204787"/>
                  </a:lnTo>
                  <a:lnTo>
                    <a:pt x="198310" y="204787"/>
                  </a:lnTo>
                  <a:lnTo>
                    <a:pt x="180327" y="208419"/>
                  </a:lnTo>
                  <a:lnTo>
                    <a:pt x="165646" y="218325"/>
                  </a:lnTo>
                  <a:lnTo>
                    <a:pt x="155740" y="233006"/>
                  </a:lnTo>
                  <a:lnTo>
                    <a:pt x="152107" y="250990"/>
                  </a:lnTo>
                  <a:lnTo>
                    <a:pt x="152361" y="255841"/>
                  </a:lnTo>
                  <a:lnTo>
                    <a:pt x="109308" y="293141"/>
                  </a:lnTo>
                  <a:lnTo>
                    <a:pt x="71348" y="331406"/>
                  </a:lnTo>
                  <a:lnTo>
                    <a:pt x="39979" y="369531"/>
                  </a:lnTo>
                  <a:lnTo>
                    <a:pt x="16713" y="406425"/>
                  </a:lnTo>
                  <a:lnTo>
                    <a:pt x="457" y="472109"/>
                  </a:lnTo>
                  <a:lnTo>
                    <a:pt x="10452" y="498703"/>
                  </a:lnTo>
                  <a:lnTo>
                    <a:pt x="22148" y="510959"/>
                  </a:lnTo>
                  <a:lnTo>
                    <a:pt x="37071" y="519455"/>
                  </a:lnTo>
                  <a:lnTo>
                    <a:pt x="54902" y="524383"/>
                  </a:lnTo>
                  <a:lnTo>
                    <a:pt x="75311" y="525983"/>
                  </a:lnTo>
                  <a:lnTo>
                    <a:pt x="112445" y="522160"/>
                  </a:lnTo>
                  <a:lnTo>
                    <a:pt x="154038" y="511263"/>
                  </a:lnTo>
                  <a:lnTo>
                    <a:pt x="198310" y="494385"/>
                  </a:lnTo>
                  <a:lnTo>
                    <a:pt x="198551" y="494284"/>
                  </a:lnTo>
                  <a:lnTo>
                    <a:pt x="198780" y="494195"/>
                  </a:lnTo>
                  <a:lnTo>
                    <a:pt x="198945" y="494118"/>
                  </a:lnTo>
                  <a:lnTo>
                    <a:pt x="245338" y="471805"/>
                  </a:lnTo>
                  <a:lnTo>
                    <a:pt x="222046" y="457390"/>
                  </a:lnTo>
                  <a:lnTo>
                    <a:pt x="198640" y="441921"/>
                  </a:lnTo>
                  <a:lnTo>
                    <a:pt x="159626" y="458711"/>
                  </a:lnTo>
                  <a:lnTo>
                    <a:pt x="125564" y="470128"/>
                  </a:lnTo>
                  <a:lnTo>
                    <a:pt x="97002" y="476631"/>
                  </a:lnTo>
                  <a:lnTo>
                    <a:pt x="74472" y="478701"/>
                  </a:lnTo>
                  <a:lnTo>
                    <a:pt x="65582" y="478205"/>
                  </a:lnTo>
                  <a:lnTo>
                    <a:pt x="58432" y="476770"/>
                  </a:lnTo>
                  <a:lnTo>
                    <a:pt x="53086" y="474433"/>
                  </a:lnTo>
                  <a:lnTo>
                    <a:pt x="49618" y="471271"/>
                  </a:lnTo>
                  <a:lnTo>
                    <a:pt x="48387" y="454304"/>
                  </a:lnTo>
                  <a:lnTo>
                    <a:pt x="60032" y="425894"/>
                  </a:lnTo>
                  <a:lnTo>
                    <a:pt x="85458" y="388239"/>
                  </a:lnTo>
                  <a:lnTo>
                    <a:pt x="125539" y="343509"/>
                  </a:lnTo>
                  <a:lnTo>
                    <a:pt x="181165" y="293878"/>
                  </a:lnTo>
                  <a:lnTo>
                    <a:pt x="186461" y="295998"/>
                  </a:lnTo>
                  <a:lnTo>
                    <a:pt x="192227" y="297205"/>
                  </a:lnTo>
                  <a:lnTo>
                    <a:pt x="198310" y="297205"/>
                  </a:lnTo>
                  <a:lnTo>
                    <a:pt x="216293" y="293573"/>
                  </a:lnTo>
                  <a:lnTo>
                    <a:pt x="230974" y="283667"/>
                  </a:lnTo>
                  <a:lnTo>
                    <a:pt x="240880" y="268986"/>
                  </a:lnTo>
                  <a:lnTo>
                    <a:pt x="244500" y="250990"/>
                  </a:lnTo>
                  <a:lnTo>
                    <a:pt x="244335" y="247535"/>
                  </a:lnTo>
                  <a:lnTo>
                    <a:pt x="302285" y="211886"/>
                  </a:lnTo>
                  <a:lnTo>
                    <a:pt x="354330" y="185674"/>
                  </a:lnTo>
                  <a:lnTo>
                    <a:pt x="399465" y="168046"/>
                  </a:lnTo>
                  <a:lnTo>
                    <a:pt x="436753" y="158102"/>
                  </a:lnTo>
                  <a:lnTo>
                    <a:pt x="465188" y="154978"/>
                  </a:lnTo>
                  <a:lnTo>
                    <a:pt x="474192" y="155473"/>
                  </a:lnTo>
                  <a:lnTo>
                    <a:pt x="481431" y="156933"/>
                  </a:lnTo>
                  <a:lnTo>
                    <a:pt x="486841" y="159296"/>
                  </a:lnTo>
                  <a:lnTo>
                    <a:pt x="490334" y="162496"/>
                  </a:lnTo>
                  <a:lnTo>
                    <a:pt x="492086" y="176568"/>
                  </a:lnTo>
                  <a:lnTo>
                    <a:pt x="484136" y="199529"/>
                  </a:lnTo>
                  <a:lnTo>
                    <a:pt x="465950" y="229933"/>
                  </a:lnTo>
                  <a:lnTo>
                    <a:pt x="436943" y="266319"/>
                  </a:lnTo>
                  <a:lnTo>
                    <a:pt x="454621" y="282651"/>
                  </a:lnTo>
                  <a:lnTo>
                    <a:pt x="471360" y="299186"/>
                  </a:lnTo>
                  <a:lnTo>
                    <a:pt x="508076" y="252526"/>
                  </a:lnTo>
                  <a:lnTo>
                    <a:pt x="531863" y="208267"/>
                  </a:lnTo>
                  <a:lnTo>
                    <a:pt x="539953" y="168427"/>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064" name="Google Shape;1064;p73"/>
            <p:cNvPicPr preferRelativeResize="0"/>
            <p:nvPr/>
          </p:nvPicPr>
          <p:blipFill rotWithShape="1">
            <a:blip r:embed="rId4">
              <a:alphaModFix/>
            </a:blip>
            <a:srcRect b="0" l="0" r="0" t="0"/>
            <a:stretch/>
          </p:blipFill>
          <p:spPr>
            <a:xfrm>
              <a:off x="7947066" y="2381594"/>
              <a:ext cx="176898" cy="124167"/>
            </a:xfrm>
            <a:prstGeom prst="rect">
              <a:avLst/>
            </a:prstGeom>
            <a:noFill/>
            <a:ln>
              <a:noFill/>
            </a:ln>
          </p:spPr>
        </p:pic>
        <p:sp>
          <p:nvSpPr>
            <p:cNvPr id="1065" name="Google Shape;1065;p73"/>
            <p:cNvSpPr/>
            <p:nvPr/>
          </p:nvSpPr>
          <p:spPr>
            <a:xfrm>
              <a:off x="7905817" y="2091339"/>
              <a:ext cx="402590" cy="306705"/>
            </a:xfrm>
            <a:custGeom>
              <a:rect b="b" l="l" r="r" t="t"/>
              <a:pathLst>
                <a:path extrusionOk="0" h="306705" w="402590">
                  <a:moveTo>
                    <a:pt x="201675" y="0"/>
                  </a:moveTo>
                  <a:lnTo>
                    <a:pt x="190488" y="5764"/>
                  </a:lnTo>
                  <a:lnTo>
                    <a:pt x="178938" y="12022"/>
                  </a:lnTo>
                  <a:lnTo>
                    <a:pt x="154800" y="25996"/>
                  </a:lnTo>
                  <a:lnTo>
                    <a:pt x="167271" y="34264"/>
                  </a:lnTo>
                  <a:lnTo>
                    <a:pt x="173634" y="38735"/>
                  </a:lnTo>
                  <a:lnTo>
                    <a:pt x="237386" y="87831"/>
                  </a:lnTo>
                  <a:lnTo>
                    <a:pt x="286567" y="133972"/>
                  </a:lnTo>
                  <a:lnTo>
                    <a:pt x="321940" y="175304"/>
                  </a:lnTo>
                  <a:lnTo>
                    <a:pt x="344266" y="209973"/>
                  </a:lnTo>
                  <a:lnTo>
                    <a:pt x="354309" y="236124"/>
                  </a:lnTo>
                  <a:lnTo>
                    <a:pt x="352831" y="251904"/>
                  </a:lnTo>
                  <a:lnTo>
                    <a:pt x="349324" y="255099"/>
                  </a:lnTo>
                  <a:lnTo>
                    <a:pt x="343917" y="257459"/>
                  </a:lnTo>
                  <a:lnTo>
                    <a:pt x="336684" y="258921"/>
                  </a:lnTo>
                  <a:lnTo>
                    <a:pt x="327698" y="259422"/>
                  </a:lnTo>
                  <a:lnTo>
                    <a:pt x="313510" y="258524"/>
                  </a:lnTo>
                  <a:lnTo>
                    <a:pt x="296608" y="255747"/>
                  </a:lnTo>
                  <a:lnTo>
                    <a:pt x="277163" y="250973"/>
                  </a:lnTo>
                  <a:lnTo>
                    <a:pt x="255346" y="244081"/>
                  </a:lnTo>
                  <a:lnTo>
                    <a:pt x="249335" y="230028"/>
                  </a:lnTo>
                  <a:lnTo>
                    <a:pt x="239248" y="218849"/>
                  </a:lnTo>
                  <a:lnTo>
                    <a:pt x="225999" y="211466"/>
                  </a:lnTo>
                  <a:lnTo>
                    <a:pt x="210502" y="208800"/>
                  </a:lnTo>
                  <a:lnTo>
                    <a:pt x="202222" y="208800"/>
                  </a:lnTo>
                  <a:lnTo>
                    <a:pt x="194462" y="210997"/>
                  </a:lnTo>
                  <a:lnTo>
                    <a:pt x="187744" y="214807"/>
                  </a:lnTo>
                  <a:lnTo>
                    <a:pt x="165130" y="202736"/>
                  </a:lnTo>
                  <a:lnTo>
                    <a:pt x="116842" y="173545"/>
                  </a:lnTo>
                  <a:lnTo>
                    <a:pt x="76090" y="145381"/>
                  </a:lnTo>
                  <a:lnTo>
                    <a:pt x="34886" y="113233"/>
                  </a:lnTo>
                  <a:lnTo>
                    <a:pt x="16357" y="130116"/>
                  </a:lnTo>
                  <a:lnTo>
                    <a:pt x="0" y="146227"/>
                  </a:lnTo>
                  <a:lnTo>
                    <a:pt x="15379" y="158960"/>
                  </a:lnTo>
                  <a:lnTo>
                    <a:pt x="31189" y="171435"/>
                  </a:lnTo>
                  <a:lnTo>
                    <a:pt x="80287" y="206622"/>
                  </a:lnTo>
                  <a:lnTo>
                    <a:pt x="120893" y="232214"/>
                  </a:lnTo>
                  <a:lnTo>
                    <a:pt x="164363" y="256235"/>
                  </a:lnTo>
                  <a:lnTo>
                    <a:pt x="168327" y="273777"/>
                  </a:lnTo>
                  <a:lnTo>
                    <a:pt x="178274" y="288062"/>
                  </a:lnTo>
                  <a:lnTo>
                    <a:pt x="192800" y="297674"/>
                  </a:lnTo>
                  <a:lnTo>
                    <a:pt x="210502" y="301193"/>
                  </a:lnTo>
                  <a:lnTo>
                    <a:pt x="219118" y="300385"/>
                  </a:lnTo>
                  <a:lnTo>
                    <a:pt x="227193" y="298062"/>
                  </a:lnTo>
                  <a:lnTo>
                    <a:pt x="234587" y="294378"/>
                  </a:lnTo>
                  <a:lnTo>
                    <a:pt x="241160" y="289483"/>
                  </a:lnTo>
                  <a:lnTo>
                    <a:pt x="264428" y="296779"/>
                  </a:lnTo>
                  <a:lnTo>
                    <a:pt x="286637" y="302169"/>
                  </a:lnTo>
                  <a:lnTo>
                    <a:pt x="307577" y="305509"/>
                  </a:lnTo>
                  <a:lnTo>
                    <a:pt x="327037" y="306654"/>
                  </a:lnTo>
                  <a:lnTo>
                    <a:pt x="347496" y="305055"/>
                  </a:lnTo>
                  <a:lnTo>
                    <a:pt x="365358" y="300116"/>
                  </a:lnTo>
                  <a:lnTo>
                    <a:pt x="380303" y="291620"/>
                  </a:lnTo>
                  <a:lnTo>
                    <a:pt x="392010" y="279349"/>
                  </a:lnTo>
                  <a:lnTo>
                    <a:pt x="402015" y="252614"/>
                  </a:lnTo>
                  <a:lnTo>
                    <a:pt x="399331" y="221313"/>
                  </a:lnTo>
                  <a:lnTo>
                    <a:pt x="361961" y="149466"/>
                  </a:lnTo>
                  <a:lnTo>
                    <a:pt x="330308" y="111149"/>
                  </a:lnTo>
                  <a:lnTo>
                    <a:pt x="292032" y="72723"/>
                  </a:lnTo>
                  <a:lnTo>
                    <a:pt x="248649" y="35302"/>
                  </a:lnTo>
                  <a:lnTo>
                    <a:pt x="201675" y="0"/>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pic>
        <p:nvPicPr>
          <p:cNvPr id="1066" name="Google Shape;1066;p73"/>
          <p:cNvPicPr preferRelativeResize="0"/>
          <p:nvPr/>
        </p:nvPicPr>
        <p:blipFill rotWithShape="1">
          <a:blip r:embed="rId5">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pic>
        <p:nvPicPr>
          <p:cNvPr id="1071" name="Google Shape;1071;p74"/>
          <p:cNvPicPr preferRelativeResize="0"/>
          <p:nvPr/>
        </p:nvPicPr>
        <p:blipFill rotWithShape="1">
          <a:blip r:embed="rId3">
            <a:alphaModFix/>
          </a:blip>
          <a:srcRect b="0" l="0" r="0" t="0"/>
          <a:stretch/>
        </p:blipFill>
        <p:spPr>
          <a:xfrm rot="10800000">
            <a:off x="10869501" y="5535501"/>
            <a:ext cx="636699" cy="636699"/>
          </a:xfrm>
          <a:prstGeom prst="rect">
            <a:avLst/>
          </a:prstGeom>
          <a:noFill/>
          <a:ln>
            <a:noFill/>
          </a:ln>
        </p:spPr>
      </p:pic>
      <p:sp>
        <p:nvSpPr>
          <p:cNvPr id="1072" name="Google Shape;1072;p74"/>
          <p:cNvSpPr txBox="1"/>
          <p:nvPr/>
        </p:nvSpPr>
        <p:spPr>
          <a:xfrm>
            <a:off x="1473200" y="585178"/>
            <a:ext cx="843280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4800">
                <a:solidFill>
                  <a:srgbClr val="00B050"/>
                </a:solidFill>
                <a:latin typeface="Arial Black"/>
                <a:ea typeface="Arial Black"/>
                <a:cs typeface="Arial Black"/>
                <a:sym typeface="Arial Black"/>
              </a:rPr>
              <a:t>¿CÓMO IDENTIFICAR EL PHISHING?</a:t>
            </a:r>
            <a:endParaRPr sz="4800">
              <a:solidFill>
                <a:srgbClr val="00B050"/>
              </a:solidFill>
              <a:latin typeface="Arial Black"/>
              <a:ea typeface="Arial Black"/>
              <a:cs typeface="Arial Black"/>
              <a:sym typeface="Arial Black"/>
            </a:endParaRPr>
          </a:p>
        </p:txBody>
      </p:sp>
      <p:sp>
        <p:nvSpPr>
          <p:cNvPr id="1073" name="Google Shape;1073;p74"/>
          <p:cNvSpPr txBox="1"/>
          <p:nvPr/>
        </p:nvSpPr>
        <p:spPr>
          <a:xfrm>
            <a:off x="3098735" y="2779912"/>
            <a:ext cx="7010400" cy="116935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EN LUGAR DE UTILIZAR LOS ENLACES incluidos en los correos electrónicos, escribe la dirección directamente en el navegador</a:t>
            </a:r>
            <a:endParaRPr sz="2333">
              <a:solidFill>
                <a:srgbClr val="1F3864"/>
              </a:solidFill>
              <a:latin typeface="Arial"/>
              <a:ea typeface="Arial"/>
              <a:cs typeface="Arial"/>
              <a:sym typeface="Arial"/>
            </a:endParaRPr>
          </a:p>
        </p:txBody>
      </p:sp>
      <p:sp>
        <p:nvSpPr>
          <p:cNvPr id="1074" name="Google Shape;1074;p74"/>
          <p:cNvSpPr txBox="1"/>
          <p:nvPr/>
        </p:nvSpPr>
        <p:spPr>
          <a:xfrm>
            <a:off x="1013691" y="4674354"/>
            <a:ext cx="7010400" cy="152836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VERIFICA la fuente de información de tus CORREOS ENTRANTES. Tu banco no te va a solicitar tus datos o claves bancarias a través del correo electrónico</a:t>
            </a:r>
            <a:endParaRPr sz="2333">
              <a:solidFill>
                <a:srgbClr val="1F3864"/>
              </a:solidFill>
              <a:latin typeface="Arial"/>
              <a:ea typeface="Arial"/>
              <a:cs typeface="Arial"/>
              <a:sym typeface="Arial"/>
            </a:endParaRPr>
          </a:p>
        </p:txBody>
      </p:sp>
      <p:grpSp>
        <p:nvGrpSpPr>
          <p:cNvPr id="1075" name="Google Shape;1075;p74"/>
          <p:cNvGrpSpPr/>
          <p:nvPr/>
        </p:nvGrpSpPr>
        <p:grpSpPr>
          <a:xfrm>
            <a:off x="575760" y="2869299"/>
            <a:ext cx="2163658" cy="1080164"/>
            <a:chOff x="3984752" y="1792045"/>
            <a:chExt cx="860096" cy="565159"/>
          </a:xfrm>
        </p:grpSpPr>
        <p:sp>
          <p:nvSpPr>
            <p:cNvPr id="1076" name="Google Shape;1076;p74"/>
            <p:cNvSpPr/>
            <p:nvPr/>
          </p:nvSpPr>
          <p:spPr>
            <a:xfrm>
              <a:off x="4039679" y="1951181"/>
              <a:ext cx="246379" cy="360680"/>
            </a:xfrm>
            <a:custGeom>
              <a:rect b="b" l="l" r="r" t="t"/>
              <a:pathLst>
                <a:path extrusionOk="0" h="360680" w="246379">
                  <a:moveTo>
                    <a:pt x="153196" y="0"/>
                  </a:moveTo>
                  <a:lnTo>
                    <a:pt x="138910" y="446"/>
                  </a:lnTo>
                  <a:lnTo>
                    <a:pt x="132791" y="1687"/>
                  </a:lnTo>
                  <a:lnTo>
                    <a:pt x="37223" y="35939"/>
                  </a:lnTo>
                  <a:lnTo>
                    <a:pt x="15703" y="40051"/>
                  </a:lnTo>
                  <a:lnTo>
                    <a:pt x="4652" y="48163"/>
                  </a:lnTo>
                  <a:lnTo>
                    <a:pt x="581" y="66343"/>
                  </a:lnTo>
                  <a:lnTo>
                    <a:pt x="0" y="100658"/>
                  </a:lnTo>
                  <a:lnTo>
                    <a:pt x="68" y="205640"/>
                  </a:lnTo>
                  <a:lnTo>
                    <a:pt x="2117" y="214803"/>
                  </a:lnTo>
                  <a:lnTo>
                    <a:pt x="7972" y="223275"/>
                  </a:lnTo>
                  <a:lnTo>
                    <a:pt x="19456" y="235126"/>
                  </a:lnTo>
                  <a:lnTo>
                    <a:pt x="122643" y="339164"/>
                  </a:lnTo>
                  <a:lnTo>
                    <a:pt x="135304" y="354866"/>
                  </a:lnTo>
                  <a:lnTo>
                    <a:pt x="144635" y="360100"/>
                  </a:lnTo>
                  <a:lnTo>
                    <a:pt x="155235" y="354866"/>
                  </a:lnTo>
                  <a:lnTo>
                    <a:pt x="171704" y="339164"/>
                  </a:lnTo>
                  <a:lnTo>
                    <a:pt x="195110" y="316226"/>
                  </a:lnTo>
                  <a:lnTo>
                    <a:pt x="246138" y="267727"/>
                  </a:lnTo>
                  <a:lnTo>
                    <a:pt x="136182" y="267727"/>
                  </a:lnTo>
                  <a:lnTo>
                    <a:pt x="103905" y="271276"/>
                  </a:lnTo>
                  <a:lnTo>
                    <a:pt x="87331" y="266069"/>
                  </a:lnTo>
                  <a:lnTo>
                    <a:pt x="81225" y="246356"/>
                  </a:lnTo>
                  <a:lnTo>
                    <a:pt x="80352" y="206386"/>
                  </a:lnTo>
                  <a:lnTo>
                    <a:pt x="80352" y="95858"/>
                  </a:lnTo>
                  <a:lnTo>
                    <a:pt x="177691" y="56828"/>
                  </a:lnTo>
                  <a:lnTo>
                    <a:pt x="187034" y="49482"/>
                  </a:lnTo>
                  <a:lnTo>
                    <a:pt x="187654" y="38961"/>
                  </a:lnTo>
                  <a:lnTo>
                    <a:pt x="181851" y="21143"/>
                  </a:lnTo>
                  <a:lnTo>
                    <a:pt x="169545" y="5261"/>
                  </a:lnTo>
                  <a:lnTo>
                    <a:pt x="153196" y="0"/>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077" name="Google Shape;1077;p74"/>
            <p:cNvPicPr preferRelativeResize="0"/>
            <p:nvPr/>
          </p:nvPicPr>
          <p:blipFill rotWithShape="1">
            <a:blip r:embed="rId4">
              <a:alphaModFix/>
            </a:blip>
            <a:srcRect b="0" l="0" r="0" t="0"/>
            <a:stretch/>
          </p:blipFill>
          <p:spPr>
            <a:xfrm>
              <a:off x="3984752" y="2185089"/>
              <a:ext cx="170773" cy="172115"/>
            </a:xfrm>
            <a:prstGeom prst="rect">
              <a:avLst/>
            </a:prstGeom>
            <a:noFill/>
            <a:ln>
              <a:noFill/>
            </a:ln>
          </p:spPr>
        </p:pic>
        <p:sp>
          <p:nvSpPr>
            <p:cNvPr id="1078" name="Google Shape;1078;p74"/>
            <p:cNvSpPr/>
            <p:nvPr/>
          </p:nvSpPr>
          <p:spPr>
            <a:xfrm>
              <a:off x="4543789" y="1951181"/>
              <a:ext cx="246379" cy="360680"/>
            </a:xfrm>
            <a:custGeom>
              <a:rect b="b" l="l" r="r" t="t"/>
              <a:pathLst>
                <a:path extrusionOk="0" h="360680" w="246379">
                  <a:moveTo>
                    <a:pt x="92929" y="0"/>
                  </a:moveTo>
                  <a:lnTo>
                    <a:pt x="76580" y="5261"/>
                  </a:lnTo>
                  <a:lnTo>
                    <a:pt x="64274" y="21143"/>
                  </a:lnTo>
                  <a:lnTo>
                    <a:pt x="58471" y="38961"/>
                  </a:lnTo>
                  <a:lnTo>
                    <a:pt x="59091" y="49482"/>
                  </a:lnTo>
                  <a:lnTo>
                    <a:pt x="68434" y="56828"/>
                  </a:lnTo>
                  <a:lnTo>
                    <a:pt x="165773" y="95858"/>
                  </a:lnTo>
                  <a:lnTo>
                    <a:pt x="165773" y="206386"/>
                  </a:lnTo>
                  <a:lnTo>
                    <a:pt x="164900" y="246356"/>
                  </a:lnTo>
                  <a:lnTo>
                    <a:pt x="158796" y="266069"/>
                  </a:lnTo>
                  <a:lnTo>
                    <a:pt x="142225" y="271276"/>
                  </a:lnTo>
                  <a:lnTo>
                    <a:pt x="109956" y="267727"/>
                  </a:lnTo>
                  <a:lnTo>
                    <a:pt x="0" y="267727"/>
                  </a:lnTo>
                  <a:lnTo>
                    <a:pt x="51027" y="316226"/>
                  </a:lnTo>
                  <a:lnTo>
                    <a:pt x="74434" y="339164"/>
                  </a:lnTo>
                  <a:lnTo>
                    <a:pt x="90903" y="354866"/>
                  </a:lnTo>
                  <a:lnTo>
                    <a:pt x="101501" y="360100"/>
                  </a:lnTo>
                  <a:lnTo>
                    <a:pt x="110828" y="354866"/>
                  </a:lnTo>
                  <a:lnTo>
                    <a:pt x="123482" y="339164"/>
                  </a:lnTo>
                  <a:lnTo>
                    <a:pt x="226682" y="235126"/>
                  </a:lnTo>
                  <a:lnTo>
                    <a:pt x="238158" y="223275"/>
                  </a:lnTo>
                  <a:lnTo>
                    <a:pt x="244009" y="214803"/>
                  </a:lnTo>
                  <a:lnTo>
                    <a:pt x="246057" y="205640"/>
                  </a:lnTo>
                  <a:lnTo>
                    <a:pt x="246125" y="100658"/>
                  </a:lnTo>
                  <a:lnTo>
                    <a:pt x="245544" y="66343"/>
                  </a:lnTo>
                  <a:lnTo>
                    <a:pt x="241474" y="48163"/>
                  </a:lnTo>
                  <a:lnTo>
                    <a:pt x="230427" y="40051"/>
                  </a:lnTo>
                  <a:lnTo>
                    <a:pt x="208914" y="35939"/>
                  </a:lnTo>
                  <a:lnTo>
                    <a:pt x="113334" y="1687"/>
                  </a:lnTo>
                  <a:lnTo>
                    <a:pt x="107215" y="446"/>
                  </a:lnTo>
                  <a:lnTo>
                    <a:pt x="92929" y="0"/>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079" name="Google Shape;1079;p74"/>
            <p:cNvPicPr preferRelativeResize="0"/>
            <p:nvPr/>
          </p:nvPicPr>
          <p:blipFill rotWithShape="1">
            <a:blip r:embed="rId5">
              <a:alphaModFix/>
            </a:blip>
            <a:srcRect b="0" l="0" r="0" t="0"/>
            <a:stretch/>
          </p:blipFill>
          <p:spPr>
            <a:xfrm>
              <a:off x="4674068" y="2185089"/>
              <a:ext cx="170780" cy="172115"/>
            </a:xfrm>
            <a:prstGeom prst="rect">
              <a:avLst/>
            </a:prstGeom>
            <a:noFill/>
            <a:ln>
              <a:noFill/>
            </a:ln>
          </p:spPr>
        </p:pic>
        <p:sp>
          <p:nvSpPr>
            <p:cNvPr id="1080" name="Google Shape;1080;p74"/>
            <p:cNvSpPr/>
            <p:nvPr/>
          </p:nvSpPr>
          <p:spPr>
            <a:xfrm>
              <a:off x="4150474" y="1792045"/>
              <a:ext cx="528955" cy="390525"/>
            </a:xfrm>
            <a:custGeom>
              <a:rect b="b" l="l" r="r" t="t"/>
              <a:pathLst>
                <a:path extrusionOk="0" h="390525" w="528954">
                  <a:moveTo>
                    <a:pt x="446024" y="288086"/>
                  </a:moveTo>
                  <a:lnTo>
                    <a:pt x="439991" y="283337"/>
                  </a:lnTo>
                  <a:lnTo>
                    <a:pt x="88633" y="283337"/>
                  </a:lnTo>
                  <a:lnTo>
                    <a:pt x="82600" y="288086"/>
                  </a:lnTo>
                  <a:lnTo>
                    <a:pt x="82600" y="299758"/>
                  </a:lnTo>
                  <a:lnTo>
                    <a:pt x="88633" y="304495"/>
                  </a:lnTo>
                  <a:lnTo>
                    <a:pt x="439991" y="304495"/>
                  </a:lnTo>
                  <a:lnTo>
                    <a:pt x="446024" y="299758"/>
                  </a:lnTo>
                  <a:lnTo>
                    <a:pt x="446024" y="293916"/>
                  </a:lnTo>
                  <a:lnTo>
                    <a:pt x="446024" y="288086"/>
                  </a:lnTo>
                  <a:close/>
                </a:path>
                <a:path extrusionOk="0" h="390525" w="528954">
                  <a:moveTo>
                    <a:pt x="446024" y="225869"/>
                  </a:moveTo>
                  <a:lnTo>
                    <a:pt x="439991" y="221119"/>
                  </a:lnTo>
                  <a:lnTo>
                    <a:pt x="88633" y="221119"/>
                  </a:lnTo>
                  <a:lnTo>
                    <a:pt x="82600" y="225869"/>
                  </a:lnTo>
                  <a:lnTo>
                    <a:pt x="82600" y="237540"/>
                  </a:lnTo>
                  <a:lnTo>
                    <a:pt x="88633" y="242277"/>
                  </a:lnTo>
                  <a:lnTo>
                    <a:pt x="439991" y="242277"/>
                  </a:lnTo>
                  <a:lnTo>
                    <a:pt x="446024" y="237540"/>
                  </a:lnTo>
                  <a:lnTo>
                    <a:pt x="446024" y="231698"/>
                  </a:lnTo>
                  <a:lnTo>
                    <a:pt x="446024" y="225869"/>
                  </a:lnTo>
                  <a:close/>
                </a:path>
                <a:path extrusionOk="0" h="390525" w="528954">
                  <a:moveTo>
                    <a:pt x="528637" y="262890"/>
                  </a:moveTo>
                  <a:lnTo>
                    <a:pt x="496023" y="249859"/>
                  </a:lnTo>
                  <a:lnTo>
                    <a:pt x="496023" y="355727"/>
                  </a:lnTo>
                  <a:lnTo>
                    <a:pt x="32613" y="355727"/>
                  </a:lnTo>
                  <a:lnTo>
                    <a:pt x="32613" y="249859"/>
                  </a:lnTo>
                  <a:lnTo>
                    <a:pt x="0" y="262890"/>
                  </a:lnTo>
                  <a:lnTo>
                    <a:pt x="0" y="369620"/>
                  </a:lnTo>
                  <a:lnTo>
                    <a:pt x="1600" y="377520"/>
                  </a:lnTo>
                  <a:lnTo>
                    <a:pt x="5956" y="383971"/>
                  </a:lnTo>
                  <a:lnTo>
                    <a:pt x="12407" y="388327"/>
                  </a:lnTo>
                  <a:lnTo>
                    <a:pt x="20307" y="389928"/>
                  </a:lnTo>
                  <a:lnTo>
                    <a:pt x="508330" y="389928"/>
                  </a:lnTo>
                  <a:lnTo>
                    <a:pt x="516242" y="388327"/>
                  </a:lnTo>
                  <a:lnTo>
                    <a:pt x="522693" y="383971"/>
                  </a:lnTo>
                  <a:lnTo>
                    <a:pt x="527050" y="377520"/>
                  </a:lnTo>
                  <a:lnTo>
                    <a:pt x="528637" y="369620"/>
                  </a:lnTo>
                  <a:lnTo>
                    <a:pt x="528637" y="262890"/>
                  </a:lnTo>
                  <a:close/>
                </a:path>
                <a:path extrusionOk="0" h="390525" w="528954">
                  <a:moveTo>
                    <a:pt x="528637" y="20294"/>
                  </a:moveTo>
                  <a:lnTo>
                    <a:pt x="527037" y="12395"/>
                  </a:lnTo>
                  <a:lnTo>
                    <a:pt x="522693" y="5943"/>
                  </a:lnTo>
                  <a:lnTo>
                    <a:pt x="516229" y="1600"/>
                  </a:lnTo>
                  <a:lnTo>
                    <a:pt x="508330" y="0"/>
                  </a:lnTo>
                  <a:lnTo>
                    <a:pt x="20307" y="0"/>
                  </a:lnTo>
                  <a:lnTo>
                    <a:pt x="12407" y="1600"/>
                  </a:lnTo>
                  <a:lnTo>
                    <a:pt x="5943" y="5943"/>
                  </a:lnTo>
                  <a:lnTo>
                    <a:pt x="1600" y="12395"/>
                  </a:lnTo>
                  <a:lnTo>
                    <a:pt x="0" y="20294"/>
                  </a:lnTo>
                  <a:lnTo>
                    <a:pt x="0" y="148983"/>
                  </a:lnTo>
                  <a:lnTo>
                    <a:pt x="17627" y="142722"/>
                  </a:lnTo>
                  <a:lnTo>
                    <a:pt x="24003" y="140957"/>
                  </a:lnTo>
                  <a:lnTo>
                    <a:pt x="32613" y="140436"/>
                  </a:lnTo>
                  <a:lnTo>
                    <a:pt x="32613" y="34188"/>
                  </a:lnTo>
                  <a:lnTo>
                    <a:pt x="496023" y="34188"/>
                  </a:lnTo>
                  <a:lnTo>
                    <a:pt x="496023" y="140436"/>
                  </a:lnTo>
                  <a:lnTo>
                    <a:pt x="504634" y="140957"/>
                  </a:lnTo>
                  <a:lnTo>
                    <a:pt x="511810" y="142951"/>
                  </a:lnTo>
                  <a:lnTo>
                    <a:pt x="528637" y="148983"/>
                  </a:lnTo>
                  <a:lnTo>
                    <a:pt x="528637" y="20294"/>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pic>
        <p:nvPicPr>
          <p:cNvPr id="1081" name="Google Shape;1081;p74"/>
          <p:cNvPicPr preferRelativeResize="0"/>
          <p:nvPr/>
        </p:nvPicPr>
        <p:blipFill rotWithShape="1">
          <a:blip r:embed="rId6">
            <a:alphaModFix/>
          </a:blip>
          <a:srcRect b="0" l="0" r="0" t="0"/>
          <a:stretch/>
        </p:blipFill>
        <p:spPr>
          <a:xfrm>
            <a:off x="1004405" y="2903327"/>
            <a:ext cx="1270279" cy="447623"/>
          </a:xfrm>
          <a:prstGeom prst="rect">
            <a:avLst/>
          </a:prstGeom>
          <a:noFill/>
          <a:ln>
            <a:noFill/>
          </a:ln>
        </p:spPr>
      </p:pic>
      <p:grpSp>
        <p:nvGrpSpPr>
          <p:cNvPr id="1082" name="Google Shape;1082;p74"/>
          <p:cNvGrpSpPr/>
          <p:nvPr/>
        </p:nvGrpSpPr>
        <p:grpSpPr>
          <a:xfrm>
            <a:off x="8590757" y="4546607"/>
            <a:ext cx="1518372" cy="1473200"/>
            <a:chOff x="4108793" y="529208"/>
            <a:chExt cx="612140" cy="612140"/>
          </a:xfrm>
        </p:grpSpPr>
        <p:sp>
          <p:nvSpPr>
            <p:cNvPr id="1083" name="Google Shape;1083;p74"/>
            <p:cNvSpPr/>
            <p:nvPr/>
          </p:nvSpPr>
          <p:spPr>
            <a:xfrm>
              <a:off x="4169032" y="589408"/>
              <a:ext cx="492125" cy="492125"/>
            </a:xfrm>
            <a:custGeom>
              <a:rect b="b" l="l" r="r" t="t"/>
              <a:pathLst>
                <a:path extrusionOk="0" h="492125" w="492125">
                  <a:moveTo>
                    <a:pt x="245770" y="0"/>
                  </a:moveTo>
                  <a:lnTo>
                    <a:pt x="196231" y="4993"/>
                  </a:lnTo>
                  <a:lnTo>
                    <a:pt x="150093" y="19313"/>
                  </a:lnTo>
                  <a:lnTo>
                    <a:pt x="108345" y="41973"/>
                  </a:lnTo>
                  <a:lnTo>
                    <a:pt x="71974" y="71983"/>
                  </a:lnTo>
                  <a:lnTo>
                    <a:pt x="41966" y="108356"/>
                  </a:lnTo>
                  <a:lnTo>
                    <a:pt x="19309" y="150104"/>
                  </a:lnTo>
                  <a:lnTo>
                    <a:pt x="4992" y="196238"/>
                  </a:lnTo>
                  <a:lnTo>
                    <a:pt x="0" y="245770"/>
                  </a:lnTo>
                  <a:lnTo>
                    <a:pt x="4992" y="295310"/>
                  </a:lnTo>
                  <a:lnTo>
                    <a:pt x="19309" y="341451"/>
                  </a:lnTo>
                  <a:lnTo>
                    <a:pt x="41966" y="383203"/>
                  </a:lnTo>
                  <a:lnTo>
                    <a:pt x="71974" y="419579"/>
                  </a:lnTo>
                  <a:lnTo>
                    <a:pt x="108345" y="449591"/>
                  </a:lnTo>
                  <a:lnTo>
                    <a:pt x="150093" y="472252"/>
                  </a:lnTo>
                  <a:lnTo>
                    <a:pt x="196231" y="486573"/>
                  </a:lnTo>
                  <a:lnTo>
                    <a:pt x="245770" y="491566"/>
                  </a:lnTo>
                  <a:lnTo>
                    <a:pt x="295302" y="486573"/>
                  </a:lnTo>
                  <a:lnTo>
                    <a:pt x="341436" y="472252"/>
                  </a:lnTo>
                  <a:lnTo>
                    <a:pt x="383184" y="449591"/>
                  </a:lnTo>
                  <a:lnTo>
                    <a:pt x="419557" y="419579"/>
                  </a:lnTo>
                  <a:lnTo>
                    <a:pt x="449567" y="383203"/>
                  </a:lnTo>
                  <a:lnTo>
                    <a:pt x="472227" y="341451"/>
                  </a:lnTo>
                  <a:lnTo>
                    <a:pt x="486547" y="295310"/>
                  </a:lnTo>
                  <a:lnTo>
                    <a:pt x="491540" y="245770"/>
                  </a:lnTo>
                  <a:lnTo>
                    <a:pt x="486547" y="196238"/>
                  </a:lnTo>
                  <a:lnTo>
                    <a:pt x="472227" y="150104"/>
                  </a:lnTo>
                  <a:lnTo>
                    <a:pt x="449567" y="108356"/>
                  </a:lnTo>
                  <a:lnTo>
                    <a:pt x="419557" y="71983"/>
                  </a:lnTo>
                  <a:lnTo>
                    <a:pt x="383184" y="41973"/>
                  </a:lnTo>
                  <a:lnTo>
                    <a:pt x="341436" y="19313"/>
                  </a:lnTo>
                  <a:lnTo>
                    <a:pt x="295302" y="4993"/>
                  </a:lnTo>
                  <a:lnTo>
                    <a:pt x="245770" y="0"/>
                  </a:lnTo>
                  <a:close/>
                </a:path>
              </a:pathLst>
            </a:custGeom>
            <a:solidFill>
              <a:srgbClr val="5C6F7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84" name="Google Shape;1084;p74"/>
            <p:cNvSpPr/>
            <p:nvPr/>
          </p:nvSpPr>
          <p:spPr>
            <a:xfrm>
              <a:off x="4108793" y="529208"/>
              <a:ext cx="612140" cy="612140"/>
            </a:xfrm>
            <a:custGeom>
              <a:rect b="b" l="l" r="r" t="t"/>
              <a:pathLst>
                <a:path extrusionOk="0" h="612140" w="612139">
                  <a:moveTo>
                    <a:pt x="477596" y="216230"/>
                  </a:moveTo>
                  <a:lnTo>
                    <a:pt x="431596" y="170281"/>
                  </a:lnTo>
                  <a:lnTo>
                    <a:pt x="252145" y="349783"/>
                  </a:lnTo>
                  <a:lnTo>
                    <a:pt x="197561" y="295198"/>
                  </a:lnTo>
                  <a:lnTo>
                    <a:pt x="151612" y="341147"/>
                  </a:lnTo>
                  <a:lnTo>
                    <a:pt x="252145" y="441706"/>
                  </a:lnTo>
                  <a:lnTo>
                    <a:pt x="477596" y="216230"/>
                  </a:lnTo>
                  <a:close/>
                </a:path>
                <a:path extrusionOk="0" h="612140" w="612139">
                  <a:moveTo>
                    <a:pt x="612000" y="305968"/>
                  </a:moveTo>
                  <a:lnTo>
                    <a:pt x="607987" y="256336"/>
                  </a:lnTo>
                  <a:lnTo>
                    <a:pt x="596404" y="209257"/>
                  </a:lnTo>
                  <a:lnTo>
                    <a:pt x="577850" y="165354"/>
                  </a:lnTo>
                  <a:lnTo>
                    <a:pt x="552958" y="125272"/>
                  </a:lnTo>
                  <a:lnTo>
                    <a:pt x="551776" y="123901"/>
                  </a:lnTo>
                  <a:lnTo>
                    <a:pt x="551776" y="305968"/>
                  </a:lnTo>
                  <a:lnTo>
                    <a:pt x="546785" y="355511"/>
                  </a:lnTo>
                  <a:lnTo>
                    <a:pt x="532460" y="401662"/>
                  </a:lnTo>
                  <a:lnTo>
                    <a:pt x="509803" y="443407"/>
                  </a:lnTo>
                  <a:lnTo>
                    <a:pt x="479793" y="479780"/>
                  </a:lnTo>
                  <a:lnTo>
                    <a:pt x="443420" y="509790"/>
                  </a:lnTo>
                  <a:lnTo>
                    <a:pt x="401675" y="532460"/>
                  </a:lnTo>
                  <a:lnTo>
                    <a:pt x="355536" y="546773"/>
                  </a:lnTo>
                  <a:lnTo>
                    <a:pt x="306006" y="551764"/>
                  </a:lnTo>
                  <a:lnTo>
                    <a:pt x="256463" y="546773"/>
                  </a:lnTo>
                  <a:lnTo>
                    <a:pt x="210324" y="532460"/>
                  </a:lnTo>
                  <a:lnTo>
                    <a:pt x="168579" y="509790"/>
                  </a:lnTo>
                  <a:lnTo>
                    <a:pt x="132207" y="479780"/>
                  </a:lnTo>
                  <a:lnTo>
                    <a:pt x="102196" y="443407"/>
                  </a:lnTo>
                  <a:lnTo>
                    <a:pt x="79540" y="401662"/>
                  </a:lnTo>
                  <a:lnTo>
                    <a:pt x="65227" y="355511"/>
                  </a:lnTo>
                  <a:lnTo>
                    <a:pt x="60236" y="305968"/>
                  </a:lnTo>
                  <a:lnTo>
                    <a:pt x="65227" y="256438"/>
                  </a:lnTo>
                  <a:lnTo>
                    <a:pt x="79540" y="210312"/>
                  </a:lnTo>
                  <a:lnTo>
                    <a:pt x="102196" y="168567"/>
                  </a:lnTo>
                  <a:lnTo>
                    <a:pt x="132207" y="132194"/>
                  </a:lnTo>
                  <a:lnTo>
                    <a:pt x="168579" y="102184"/>
                  </a:lnTo>
                  <a:lnTo>
                    <a:pt x="210324" y="79527"/>
                  </a:lnTo>
                  <a:lnTo>
                    <a:pt x="256463" y="65201"/>
                  </a:lnTo>
                  <a:lnTo>
                    <a:pt x="306006" y="60210"/>
                  </a:lnTo>
                  <a:lnTo>
                    <a:pt x="355536" y="65201"/>
                  </a:lnTo>
                  <a:lnTo>
                    <a:pt x="401675" y="79527"/>
                  </a:lnTo>
                  <a:lnTo>
                    <a:pt x="443420" y="102184"/>
                  </a:lnTo>
                  <a:lnTo>
                    <a:pt x="479793" y="132194"/>
                  </a:lnTo>
                  <a:lnTo>
                    <a:pt x="509803" y="168567"/>
                  </a:lnTo>
                  <a:lnTo>
                    <a:pt x="532460" y="210312"/>
                  </a:lnTo>
                  <a:lnTo>
                    <a:pt x="546785" y="256438"/>
                  </a:lnTo>
                  <a:lnTo>
                    <a:pt x="551776" y="305968"/>
                  </a:lnTo>
                  <a:lnTo>
                    <a:pt x="551776" y="123901"/>
                  </a:lnTo>
                  <a:lnTo>
                    <a:pt x="522376" y="89611"/>
                  </a:lnTo>
                  <a:lnTo>
                    <a:pt x="488099" y="60210"/>
                  </a:lnTo>
                  <a:lnTo>
                    <a:pt x="486727" y="59029"/>
                  </a:lnTo>
                  <a:lnTo>
                    <a:pt x="446633" y="34150"/>
                  </a:lnTo>
                  <a:lnTo>
                    <a:pt x="402729" y="15595"/>
                  </a:lnTo>
                  <a:lnTo>
                    <a:pt x="355638" y="4013"/>
                  </a:lnTo>
                  <a:lnTo>
                    <a:pt x="306006" y="0"/>
                  </a:lnTo>
                  <a:lnTo>
                    <a:pt x="256362" y="4013"/>
                  </a:lnTo>
                  <a:lnTo>
                    <a:pt x="209270" y="15595"/>
                  </a:lnTo>
                  <a:lnTo>
                    <a:pt x="165366" y="34150"/>
                  </a:lnTo>
                  <a:lnTo>
                    <a:pt x="125272" y="59029"/>
                  </a:lnTo>
                  <a:lnTo>
                    <a:pt x="89611" y="89611"/>
                  </a:lnTo>
                  <a:lnTo>
                    <a:pt x="59029" y="125272"/>
                  </a:lnTo>
                  <a:lnTo>
                    <a:pt x="34150" y="165354"/>
                  </a:lnTo>
                  <a:lnTo>
                    <a:pt x="15595" y="209257"/>
                  </a:lnTo>
                  <a:lnTo>
                    <a:pt x="4000" y="256336"/>
                  </a:lnTo>
                  <a:lnTo>
                    <a:pt x="0" y="305968"/>
                  </a:lnTo>
                  <a:lnTo>
                    <a:pt x="4000" y="355612"/>
                  </a:lnTo>
                  <a:lnTo>
                    <a:pt x="15595" y="402717"/>
                  </a:lnTo>
                  <a:lnTo>
                    <a:pt x="34150" y="446620"/>
                  </a:lnTo>
                  <a:lnTo>
                    <a:pt x="59029" y="486727"/>
                  </a:lnTo>
                  <a:lnTo>
                    <a:pt x="89611" y="522376"/>
                  </a:lnTo>
                  <a:lnTo>
                    <a:pt x="125272" y="552970"/>
                  </a:lnTo>
                  <a:lnTo>
                    <a:pt x="165366" y="577850"/>
                  </a:lnTo>
                  <a:lnTo>
                    <a:pt x="209270" y="596404"/>
                  </a:lnTo>
                  <a:lnTo>
                    <a:pt x="256362" y="607999"/>
                  </a:lnTo>
                  <a:lnTo>
                    <a:pt x="306006" y="612000"/>
                  </a:lnTo>
                  <a:lnTo>
                    <a:pt x="355638" y="607999"/>
                  </a:lnTo>
                  <a:lnTo>
                    <a:pt x="402729" y="596404"/>
                  </a:lnTo>
                  <a:lnTo>
                    <a:pt x="446633" y="577850"/>
                  </a:lnTo>
                  <a:lnTo>
                    <a:pt x="486727" y="552970"/>
                  </a:lnTo>
                  <a:lnTo>
                    <a:pt x="488124" y="551764"/>
                  </a:lnTo>
                  <a:lnTo>
                    <a:pt x="522376" y="522376"/>
                  </a:lnTo>
                  <a:lnTo>
                    <a:pt x="552958" y="486727"/>
                  </a:lnTo>
                  <a:lnTo>
                    <a:pt x="577850" y="446620"/>
                  </a:lnTo>
                  <a:lnTo>
                    <a:pt x="596404" y="402717"/>
                  </a:lnTo>
                  <a:lnTo>
                    <a:pt x="607987" y="355612"/>
                  </a:lnTo>
                  <a:lnTo>
                    <a:pt x="612000" y="30596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pic>
        <p:nvPicPr>
          <p:cNvPr id="1085" name="Google Shape;1085;p74"/>
          <p:cNvPicPr preferRelativeResize="0"/>
          <p:nvPr/>
        </p:nvPicPr>
        <p:blipFill rotWithShape="1">
          <a:blip r:embed="rId7">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75"/>
          <p:cNvPicPr preferRelativeResize="0"/>
          <p:nvPr/>
        </p:nvPicPr>
        <p:blipFill rotWithShape="1">
          <a:blip r:embed="rId3">
            <a:alphaModFix/>
          </a:blip>
          <a:srcRect b="0" l="0" r="0" t="0"/>
          <a:stretch/>
        </p:blipFill>
        <p:spPr>
          <a:xfrm rot="10800000">
            <a:off x="11555301" y="6221301"/>
            <a:ext cx="636699" cy="636699"/>
          </a:xfrm>
          <a:prstGeom prst="rect">
            <a:avLst/>
          </a:prstGeom>
          <a:noFill/>
          <a:ln>
            <a:noFill/>
          </a:ln>
        </p:spPr>
      </p:pic>
      <p:sp>
        <p:nvSpPr>
          <p:cNvPr id="1091" name="Google Shape;1091;p75"/>
          <p:cNvSpPr txBox="1"/>
          <p:nvPr/>
        </p:nvSpPr>
        <p:spPr>
          <a:xfrm>
            <a:off x="302490" y="279400"/>
            <a:ext cx="1125280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4400">
                <a:solidFill>
                  <a:srgbClr val="00B050"/>
                </a:solidFill>
                <a:latin typeface="Arial Black"/>
                <a:ea typeface="Arial Black"/>
                <a:cs typeface="Arial Black"/>
                <a:sym typeface="Arial Black"/>
              </a:rPr>
              <a:t>PROTEGE TU INFORMACIÓN</a:t>
            </a:r>
            <a:endParaRPr sz="4400">
              <a:solidFill>
                <a:srgbClr val="00B050"/>
              </a:solidFill>
              <a:latin typeface="Arial Black"/>
              <a:ea typeface="Arial Black"/>
              <a:cs typeface="Arial Black"/>
              <a:sym typeface="Arial Black"/>
            </a:endParaRPr>
          </a:p>
        </p:txBody>
      </p:sp>
      <p:sp>
        <p:nvSpPr>
          <p:cNvPr id="1092" name="Google Shape;1092;p75"/>
          <p:cNvSpPr txBox="1"/>
          <p:nvPr/>
        </p:nvSpPr>
        <p:spPr>
          <a:xfrm>
            <a:off x="609599" y="1861947"/>
            <a:ext cx="10945701" cy="8103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No utilices el CORREO CORPORATIVO para unirte a una red social. Usa siempre en estos casos tu email personal</a:t>
            </a:r>
            <a:endParaRPr sz="2333">
              <a:solidFill>
                <a:srgbClr val="1F3864"/>
              </a:solidFill>
              <a:latin typeface="Arial"/>
              <a:ea typeface="Arial"/>
              <a:cs typeface="Arial"/>
              <a:sym typeface="Arial"/>
            </a:endParaRPr>
          </a:p>
        </p:txBody>
      </p:sp>
      <p:sp>
        <p:nvSpPr>
          <p:cNvPr id="1093" name="Google Shape;1093;p75"/>
          <p:cNvSpPr txBox="1"/>
          <p:nvPr/>
        </p:nvSpPr>
        <p:spPr>
          <a:xfrm>
            <a:off x="609600" y="5287933"/>
            <a:ext cx="10945700" cy="8103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333">
                <a:solidFill>
                  <a:srgbClr val="1F3864"/>
                </a:solidFill>
                <a:latin typeface="Arial"/>
                <a:ea typeface="Arial"/>
                <a:cs typeface="Arial"/>
                <a:sym typeface="Arial"/>
              </a:rPr>
              <a:t>No des INFORMACIÓN CONFIDENCIAL sobre tu trabajo o información que pueda usar la competencia. </a:t>
            </a:r>
            <a:endParaRPr sz="2333">
              <a:solidFill>
                <a:srgbClr val="1F3864"/>
              </a:solidFill>
              <a:latin typeface="Arial"/>
              <a:ea typeface="Arial"/>
              <a:cs typeface="Arial"/>
              <a:sym typeface="Arial"/>
            </a:endParaRPr>
          </a:p>
        </p:txBody>
      </p:sp>
      <p:sp>
        <p:nvSpPr>
          <p:cNvPr id="1094" name="Google Shape;1094;p75"/>
          <p:cNvSpPr/>
          <p:nvPr/>
        </p:nvSpPr>
        <p:spPr>
          <a:xfrm>
            <a:off x="4898264" y="3029976"/>
            <a:ext cx="2368369" cy="190027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95" name="Google Shape;1095;p75"/>
          <p:cNvSpPr txBox="1"/>
          <p:nvPr/>
        </p:nvSpPr>
        <p:spPr>
          <a:xfrm>
            <a:off x="7620000" y="4657666"/>
            <a:ext cx="1066800" cy="1260534"/>
          </a:xfrm>
          <a:prstGeom prst="rect">
            <a:avLst/>
          </a:prstGeom>
          <a:noFill/>
          <a:ln>
            <a:noFill/>
          </a:ln>
        </p:spPr>
        <p:txBody>
          <a:bodyPr anchorCtr="0" anchor="t" bIns="0" lIns="0" spcFirstLastPara="1" rIns="0" wrap="square" tIns="0">
            <a:noAutofit/>
          </a:bodyPr>
          <a:lstStyle/>
          <a:p>
            <a:pPr indent="0" lvl="0" marL="16934" marR="0" rtl="0" algn="l">
              <a:lnSpc>
                <a:spcPct val="100000"/>
              </a:lnSpc>
              <a:spcBef>
                <a:spcPts val="0"/>
              </a:spcBef>
              <a:spcAft>
                <a:spcPts val="0"/>
              </a:spcAft>
              <a:buNone/>
            </a:pPr>
            <a:r>
              <a:t/>
            </a:r>
            <a:endParaRPr sz="667">
              <a:solidFill>
                <a:schemeClr val="dk1"/>
              </a:solidFill>
              <a:latin typeface="Calibri"/>
              <a:ea typeface="Calibri"/>
              <a:cs typeface="Calibri"/>
              <a:sym typeface="Calibri"/>
            </a:endParaRPr>
          </a:p>
        </p:txBody>
      </p:sp>
      <p:pic>
        <p:nvPicPr>
          <p:cNvPr id="1096" name="Google Shape;1096;p75"/>
          <p:cNvPicPr preferRelativeResize="0"/>
          <p:nvPr/>
        </p:nvPicPr>
        <p:blipFill rotWithShape="1">
          <a:blip r:embed="rId5">
            <a:alphaModFix/>
          </a:blip>
          <a:srcRect b="0" l="0" r="0" t="0"/>
          <a:stretch/>
        </p:blipFill>
        <p:spPr>
          <a:xfrm>
            <a:off x="254001" y="254001"/>
            <a:ext cx="636699" cy="6366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g1f09ea21b0b_0_51"/>
          <p:cNvPicPr preferRelativeResize="0"/>
          <p:nvPr/>
        </p:nvPicPr>
        <p:blipFill rotWithShape="1">
          <a:blip r:embed="rId3">
            <a:alphaModFix/>
          </a:blip>
          <a:srcRect b="0" l="0" r="0" t="0"/>
          <a:stretch/>
        </p:blipFill>
        <p:spPr>
          <a:xfrm rot="10800000">
            <a:off x="11555300" y="6221300"/>
            <a:ext cx="636700" cy="636700"/>
          </a:xfrm>
          <a:prstGeom prst="rect">
            <a:avLst/>
          </a:prstGeom>
          <a:noFill/>
          <a:ln>
            <a:noFill/>
          </a:ln>
        </p:spPr>
      </p:pic>
      <p:sp>
        <p:nvSpPr>
          <p:cNvPr id="1102" name="Google Shape;1102;g1f09ea21b0b_0_51"/>
          <p:cNvSpPr txBox="1"/>
          <p:nvPr/>
        </p:nvSpPr>
        <p:spPr>
          <a:xfrm>
            <a:off x="302490" y="279400"/>
            <a:ext cx="112527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4400">
                <a:solidFill>
                  <a:srgbClr val="00B050"/>
                </a:solidFill>
                <a:latin typeface="Arial Black"/>
                <a:ea typeface="Arial Black"/>
                <a:cs typeface="Arial Black"/>
                <a:sym typeface="Arial Black"/>
              </a:rPr>
              <a:t>Ingeniería Social</a:t>
            </a:r>
            <a:endParaRPr sz="4400">
              <a:solidFill>
                <a:srgbClr val="00B050"/>
              </a:solidFill>
              <a:latin typeface="Arial Black"/>
              <a:ea typeface="Arial Black"/>
              <a:cs typeface="Arial Black"/>
              <a:sym typeface="Arial Black"/>
            </a:endParaRPr>
          </a:p>
        </p:txBody>
      </p:sp>
      <p:sp>
        <p:nvSpPr>
          <p:cNvPr id="1103" name="Google Shape;1103;g1f09ea21b0b_0_51"/>
          <p:cNvSpPr txBox="1"/>
          <p:nvPr/>
        </p:nvSpPr>
        <p:spPr>
          <a:xfrm>
            <a:off x="7620000" y="4657666"/>
            <a:ext cx="1066800" cy="1260600"/>
          </a:xfrm>
          <a:prstGeom prst="rect">
            <a:avLst/>
          </a:prstGeom>
          <a:noFill/>
          <a:ln>
            <a:noFill/>
          </a:ln>
        </p:spPr>
        <p:txBody>
          <a:bodyPr anchorCtr="0" anchor="t" bIns="0" lIns="0" spcFirstLastPara="1" rIns="0" wrap="square" tIns="0">
            <a:noAutofit/>
          </a:bodyPr>
          <a:lstStyle/>
          <a:p>
            <a:pPr indent="0" lvl="0" marL="16934" marR="0" rtl="0" algn="l">
              <a:lnSpc>
                <a:spcPct val="100000"/>
              </a:lnSpc>
              <a:spcBef>
                <a:spcPts val="0"/>
              </a:spcBef>
              <a:spcAft>
                <a:spcPts val="0"/>
              </a:spcAft>
              <a:buNone/>
            </a:pPr>
            <a:r>
              <a:t/>
            </a:r>
            <a:endParaRPr sz="667">
              <a:solidFill>
                <a:schemeClr val="dk1"/>
              </a:solidFill>
              <a:latin typeface="Calibri"/>
              <a:ea typeface="Calibri"/>
              <a:cs typeface="Calibri"/>
              <a:sym typeface="Calibri"/>
            </a:endParaRPr>
          </a:p>
        </p:txBody>
      </p:sp>
      <p:pic>
        <p:nvPicPr>
          <p:cNvPr id="1104" name="Google Shape;1104;g1f09ea21b0b_0_51"/>
          <p:cNvPicPr preferRelativeResize="0"/>
          <p:nvPr/>
        </p:nvPicPr>
        <p:blipFill rotWithShape="1">
          <a:blip r:embed="rId4">
            <a:alphaModFix/>
          </a:blip>
          <a:srcRect b="0" l="0" r="0" t="0"/>
          <a:stretch/>
        </p:blipFill>
        <p:spPr>
          <a:xfrm>
            <a:off x="254001" y="254001"/>
            <a:ext cx="636700" cy="636700"/>
          </a:xfrm>
          <a:prstGeom prst="rect">
            <a:avLst/>
          </a:prstGeom>
          <a:noFill/>
          <a:ln>
            <a:noFill/>
          </a:ln>
        </p:spPr>
      </p:pic>
      <p:pic>
        <p:nvPicPr>
          <p:cNvPr id="1105" name="Google Shape;1105;g1f09ea21b0b_0_51"/>
          <p:cNvPicPr preferRelativeResize="0"/>
          <p:nvPr/>
        </p:nvPicPr>
        <p:blipFill>
          <a:blip r:embed="rId5">
            <a:alphaModFix/>
          </a:blip>
          <a:stretch>
            <a:fillRect/>
          </a:stretch>
        </p:blipFill>
        <p:spPr>
          <a:xfrm>
            <a:off x="727188" y="1048900"/>
            <a:ext cx="10737624" cy="5426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1109" name="Shape 1109"/>
        <p:cNvGrpSpPr/>
        <p:nvPr/>
      </p:nvGrpSpPr>
      <p:grpSpPr>
        <a:xfrm>
          <a:off x="0" y="0"/>
          <a:ext cx="0" cy="0"/>
          <a:chOff x="0" y="0"/>
          <a:chExt cx="0" cy="0"/>
        </a:xfrm>
      </p:grpSpPr>
      <p:pic>
        <p:nvPicPr>
          <p:cNvPr id="1110" name="Google Shape;1110;p76"/>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1111" name="Google Shape;1111;p76"/>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1112" name="Google Shape;1112;p76"/>
          <p:cNvSpPr txBox="1"/>
          <p:nvPr/>
        </p:nvSpPr>
        <p:spPr>
          <a:xfrm>
            <a:off x="528138" y="1764617"/>
            <a:ext cx="11107979" cy="23899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Una noticia del 24 de agosto de 2022 afirma que la mayoría de las estafas son vía redes sociales, entre ellas la más utilizada es el Whatsapp. El CICPC destaca, que a través de esta aplicación solicitan un código de verificación en dos pasos, es decir, a través de una llamada telefónica piden el código, dicha llamada la realizan con números telefónicos que son fuera del país para hacerse pasar por la plataforma y ofrecer un servicio; el segundo paso que realizan es acceder a todos los contactos de las personas y solicitar cierta cantidad de dinero o datos bancarios. </a:t>
            </a:r>
            <a:endParaRPr/>
          </a:p>
        </p:txBody>
      </p:sp>
      <p:sp>
        <p:nvSpPr>
          <p:cNvPr id="1113" name="Google Shape;1113;p76"/>
          <p:cNvSpPr txBox="1"/>
          <p:nvPr/>
        </p:nvSpPr>
        <p:spPr>
          <a:xfrm>
            <a:off x="704424" y="457174"/>
            <a:ext cx="10949099" cy="9131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92D050"/>
                </a:solidFill>
                <a:latin typeface="Arial Black"/>
                <a:ea typeface="Arial Black"/>
                <a:cs typeface="Arial Black"/>
                <a:sym typeface="Arial Black"/>
              </a:rPr>
              <a:t>CICPC: LA MAYORÍA DE LOS DELITOS INFORMÁTICOS ESTAN RELACIONADOS CON EL WHATSAPP</a:t>
            </a:r>
            <a:endParaRPr sz="2667">
              <a:solidFill>
                <a:srgbClr val="92D050"/>
              </a:solidFill>
              <a:latin typeface="Arial Black"/>
              <a:ea typeface="Arial Black"/>
              <a:cs typeface="Arial Black"/>
              <a:sym typeface="Arial Black"/>
            </a:endParaRPr>
          </a:p>
        </p:txBody>
      </p:sp>
      <p:pic>
        <p:nvPicPr>
          <p:cNvPr id="1114" name="Google Shape;1114;p76"/>
          <p:cNvPicPr preferRelativeResize="0"/>
          <p:nvPr/>
        </p:nvPicPr>
        <p:blipFill rotWithShape="1">
          <a:blip r:embed="rId5">
            <a:alphaModFix/>
          </a:blip>
          <a:srcRect b="1809" l="9091" r="1297" t="2135"/>
          <a:stretch/>
        </p:blipFill>
        <p:spPr>
          <a:xfrm>
            <a:off x="4216400" y="4319700"/>
            <a:ext cx="3505200" cy="2286000"/>
          </a:xfrm>
          <a:prstGeom prst="rect">
            <a:avLst/>
          </a:prstGeom>
          <a:noFill/>
          <a:ln>
            <a:noFill/>
          </a:ln>
        </p:spPr>
      </p:pic>
      <p:pic>
        <p:nvPicPr>
          <p:cNvPr id="1115" name="Google Shape;1115;p76"/>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1119" name="Shape 1119"/>
        <p:cNvGrpSpPr/>
        <p:nvPr/>
      </p:nvGrpSpPr>
      <p:grpSpPr>
        <a:xfrm>
          <a:off x="0" y="0"/>
          <a:ext cx="0" cy="0"/>
          <a:chOff x="0" y="0"/>
          <a:chExt cx="0" cy="0"/>
        </a:xfrm>
      </p:grpSpPr>
      <p:pic>
        <p:nvPicPr>
          <p:cNvPr id="1120" name="Google Shape;1120;p77"/>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sp>
        <p:nvSpPr>
          <p:cNvPr id="1121" name="Google Shape;1121;p77"/>
          <p:cNvSpPr txBox="1"/>
          <p:nvPr/>
        </p:nvSpPr>
        <p:spPr>
          <a:xfrm>
            <a:off x="528138" y="1572114"/>
            <a:ext cx="11107979" cy="20617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Debido al auge de la plataforma, los ciberdelincuentes están cometiendo sus actos delictivos a través de ella, haciendo uso del phishing o spoofing, como, por ejemplo, decir mediante los videos en qué criptomoneda debería invertir o, generar falsos check de verificados y apoderarse de una cuenta con muchos seguidores. Uno de los extremos sería la réplica de la aplicación como un software malicioso, debido a que hay países no es la aplicación no es permitida.  </a:t>
            </a:r>
            <a:endParaRPr/>
          </a:p>
        </p:txBody>
      </p:sp>
      <p:sp>
        <p:nvSpPr>
          <p:cNvPr id="1122" name="Google Shape;1122;p77"/>
          <p:cNvSpPr txBox="1"/>
          <p:nvPr/>
        </p:nvSpPr>
        <p:spPr>
          <a:xfrm>
            <a:off x="704424" y="457174"/>
            <a:ext cx="10949099" cy="9131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92D050"/>
                </a:solidFill>
                <a:latin typeface="Arial Black"/>
                <a:ea typeface="Arial Black"/>
                <a:cs typeface="Arial Black"/>
                <a:sym typeface="Arial Black"/>
              </a:rPr>
              <a:t>5 ESTAFAS QUE ESTÁN HACIENDO ESTRAGOS EN TIKTOK AHORA MISMO</a:t>
            </a:r>
            <a:endParaRPr sz="2667">
              <a:solidFill>
                <a:srgbClr val="92D050"/>
              </a:solidFill>
              <a:latin typeface="Arial Black"/>
              <a:ea typeface="Arial Black"/>
              <a:cs typeface="Arial Black"/>
              <a:sym typeface="Arial Black"/>
            </a:endParaRPr>
          </a:p>
        </p:txBody>
      </p:sp>
      <p:pic>
        <p:nvPicPr>
          <p:cNvPr id="1123" name="Google Shape;1123;p77"/>
          <p:cNvPicPr preferRelativeResize="0"/>
          <p:nvPr/>
        </p:nvPicPr>
        <p:blipFill rotWithShape="1">
          <a:blip r:embed="rId4">
            <a:alphaModFix/>
          </a:blip>
          <a:srcRect b="0" l="0" r="0" t="0"/>
          <a:stretch/>
        </p:blipFill>
        <p:spPr>
          <a:xfrm>
            <a:off x="4386362" y="3930568"/>
            <a:ext cx="3585221" cy="2710635"/>
          </a:xfrm>
          <a:prstGeom prst="rect">
            <a:avLst/>
          </a:prstGeom>
          <a:noFill/>
          <a:ln>
            <a:noFill/>
          </a:ln>
        </p:spPr>
      </p:pic>
      <p:pic>
        <p:nvPicPr>
          <p:cNvPr id="1124" name="Google Shape;1124;p77"/>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1128" name="Shape 1128"/>
        <p:cNvGrpSpPr/>
        <p:nvPr/>
      </p:nvGrpSpPr>
      <p:grpSpPr>
        <a:xfrm>
          <a:off x="0" y="0"/>
          <a:ext cx="0" cy="0"/>
          <a:chOff x="0" y="0"/>
          <a:chExt cx="0" cy="0"/>
        </a:xfrm>
      </p:grpSpPr>
      <p:pic>
        <p:nvPicPr>
          <p:cNvPr id="1129" name="Google Shape;1129;p78"/>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1130" name="Google Shape;1130;p78"/>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1131" name="Google Shape;1131;p78"/>
          <p:cNvSpPr txBox="1"/>
          <p:nvPr/>
        </p:nvSpPr>
        <p:spPr>
          <a:xfrm>
            <a:off x="515325" y="1346200"/>
            <a:ext cx="11107979" cy="2718180"/>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FFFFFF"/>
              </a:buClr>
              <a:buSzPts val="2133"/>
              <a:buFont typeface="Noto Sans Symbols"/>
              <a:buChar char="⮚"/>
            </a:pPr>
            <a:r>
              <a:rPr b="1" lang="es-ES" sz="2133">
                <a:solidFill>
                  <a:srgbClr val="FFFFFF"/>
                </a:solidFill>
                <a:latin typeface="Arial"/>
                <a:ea typeface="Arial"/>
                <a:cs typeface="Arial"/>
                <a:sym typeface="Arial"/>
              </a:rPr>
              <a:t>Una empresa puede cumplir con todos los estándares de seguridad, tener las mejores tecnologías, sistemas de detección de intrusos, gastar cientos de miles de dólares para mantener esa infraestructura… </a:t>
            </a:r>
            <a:endParaRPr/>
          </a:p>
          <a:p>
            <a:pPr indent="0" lvl="0" marL="0" marR="0" rtl="0" algn="just">
              <a:spcBef>
                <a:spcPts val="0"/>
              </a:spcBef>
              <a:spcAft>
                <a:spcPts val="0"/>
              </a:spcAft>
              <a:buNone/>
            </a:pPr>
            <a:r>
              <a:t/>
            </a:r>
            <a:endParaRPr b="1" sz="2133">
              <a:solidFill>
                <a:srgbClr val="FFFFFF"/>
              </a:solidFill>
              <a:latin typeface="Arial"/>
              <a:ea typeface="Arial"/>
              <a:cs typeface="Arial"/>
              <a:sym typeface="Arial"/>
            </a:endParaRPr>
          </a:p>
          <a:p>
            <a:pPr indent="-304815" lvl="0" marL="304815" marR="0" rtl="0" algn="just">
              <a:spcBef>
                <a:spcPts val="0"/>
              </a:spcBef>
              <a:spcAft>
                <a:spcPts val="0"/>
              </a:spcAft>
              <a:buClr>
                <a:srgbClr val="FFFFFF"/>
              </a:buClr>
              <a:buSzPts val="2133"/>
              <a:buFont typeface="Noto Sans Symbols"/>
              <a:buChar char="⮚"/>
            </a:pPr>
            <a:r>
              <a:rPr b="1" lang="es-ES" sz="2133">
                <a:solidFill>
                  <a:srgbClr val="FFFFFF"/>
                </a:solidFill>
                <a:latin typeface="Arial"/>
                <a:ea typeface="Arial"/>
                <a:cs typeface="Arial"/>
                <a:sym typeface="Arial"/>
              </a:rPr>
              <a:t>Pero si alguien de la empresa, ya sea de forma intencionada o como víctima ejecuta el pedido de alguien externo, el atacante entra a los sistemas y todo el dinero invertido en la tecnología sería desperdiciado. </a:t>
            </a:r>
            <a:endParaRPr/>
          </a:p>
          <a:p>
            <a:pPr indent="-207471" lvl="0" marL="342917" marR="0" rtl="0" algn="just">
              <a:spcBef>
                <a:spcPts val="0"/>
              </a:spcBef>
              <a:spcAft>
                <a:spcPts val="0"/>
              </a:spcAft>
              <a:buClr>
                <a:schemeClr val="dk1"/>
              </a:buClr>
              <a:buSzPts val="2133"/>
              <a:buFont typeface="Calibri"/>
              <a:buNone/>
            </a:pPr>
            <a:r>
              <a:t/>
            </a:r>
            <a:endParaRPr b="1" sz="2133">
              <a:solidFill>
                <a:srgbClr val="FFFFFF"/>
              </a:solidFill>
              <a:latin typeface="Arial"/>
              <a:ea typeface="Arial"/>
              <a:cs typeface="Arial"/>
              <a:sym typeface="Arial"/>
            </a:endParaRPr>
          </a:p>
        </p:txBody>
      </p:sp>
      <p:sp>
        <p:nvSpPr>
          <p:cNvPr id="1132" name="Google Shape;1132;p78"/>
          <p:cNvSpPr txBox="1"/>
          <p:nvPr/>
        </p:nvSpPr>
        <p:spPr>
          <a:xfrm>
            <a:off x="2809376" y="435906"/>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92D050"/>
                </a:solidFill>
                <a:latin typeface="Arial Black"/>
                <a:ea typeface="Arial Black"/>
                <a:cs typeface="Arial Black"/>
                <a:sym typeface="Arial Black"/>
              </a:rPr>
              <a:t>¿Cómo Piensan los Hackers?</a:t>
            </a:r>
            <a:endParaRPr sz="2667">
              <a:solidFill>
                <a:srgbClr val="92D050"/>
              </a:solidFill>
              <a:latin typeface="Arial Black"/>
              <a:ea typeface="Arial Black"/>
              <a:cs typeface="Arial Black"/>
              <a:sym typeface="Arial Black"/>
            </a:endParaRPr>
          </a:p>
        </p:txBody>
      </p:sp>
      <p:pic>
        <p:nvPicPr>
          <p:cNvPr id="1133" name="Google Shape;1133;p78"/>
          <p:cNvPicPr preferRelativeResize="0"/>
          <p:nvPr/>
        </p:nvPicPr>
        <p:blipFill rotWithShape="1">
          <a:blip r:embed="rId5">
            <a:alphaModFix/>
          </a:blip>
          <a:srcRect b="0" l="0" r="0" t="0"/>
          <a:stretch/>
        </p:blipFill>
        <p:spPr>
          <a:xfrm>
            <a:off x="4165600" y="4001326"/>
            <a:ext cx="3454400" cy="2598513"/>
          </a:xfrm>
          <a:prstGeom prst="rect">
            <a:avLst/>
          </a:prstGeom>
          <a:noFill/>
          <a:ln>
            <a:noFill/>
          </a:ln>
        </p:spPr>
      </p:pic>
      <p:sp>
        <p:nvSpPr>
          <p:cNvPr id="1134" name="Google Shape;1134;p78"/>
          <p:cNvSpPr txBox="1"/>
          <p:nvPr/>
        </p:nvSpPr>
        <p:spPr>
          <a:xfrm>
            <a:off x="7823200" y="6287350"/>
            <a:ext cx="2248749" cy="4205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133">
                <a:solidFill>
                  <a:srgbClr val="FFFFFF"/>
                </a:solidFill>
                <a:latin typeface="Arial"/>
                <a:ea typeface="Arial"/>
                <a:cs typeface="Arial"/>
                <a:sym typeface="Arial"/>
              </a:rPr>
              <a:t>Kevin Mitnick</a:t>
            </a:r>
            <a:endParaRPr b="1" sz="2133">
              <a:solidFill>
                <a:srgbClr val="FFFFFF"/>
              </a:solidFill>
              <a:latin typeface="Arial"/>
              <a:ea typeface="Arial"/>
              <a:cs typeface="Arial"/>
              <a:sym typeface="Arial"/>
            </a:endParaRPr>
          </a:p>
        </p:txBody>
      </p:sp>
      <p:pic>
        <p:nvPicPr>
          <p:cNvPr id="1135" name="Google Shape;1135;p78"/>
          <p:cNvPicPr preferRelativeResize="0"/>
          <p:nvPr/>
        </p:nvPicPr>
        <p:blipFill rotWithShape="1">
          <a:blip r:embed="rId3">
            <a:alphaModFix/>
          </a:blip>
          <a:srcRect b="0" l="0" r="0" t="0"/>
          <a:stretch/>
        </p:blipFill>
        <p:spPr>
          <a:xfrm rot="10800000">
            <a:off x="11301301" y="5967301"/>
            <a:ext cx="636699" cy="636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grpSp>
        <p:nvGrpSpPr>
          <p:cNvPr id="254" name="Google Shape;254;p8"/>
          <p:cNvGrpSpPr/>
          <p:nvPr/>
        </p:nvGrpSpPr>
        <p:grpSpPr>
          <a:xfrm>
            <a:off x="3441281" y="939800"/>
            <a:ext cx="5766638" cy="5766638"/>
            <a:chOff x="2069681" y="0"/>
            <a:chExt cx="5766638" cy="5766638"/>
          </a:xfrm>
        </p:grpSpPr>
        <p:sp>
          <p:nvSpPr>
            <p:cNvPr id="255" name="Google Shape;255;p8"/>
            <p:cNvSpPr/>
            <p:nvPr/>
          </p:nvSpPr>
          <p:spPr>
            <a:xfrm>
              <a:off x="2069681" y="0"/>
              <a:ext cx="5766638" cy="5766638"/>
            </a:xfrm>
            <a:prstGeom prst="ellipse">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txBox="1"/>
            <p:nvPr/>
          </p:nvSpPr>
          <p:spPr>
            <a:xfrm>
              <a:off x="3871755" y="288331"/>
              <a:ext cx="2162489" cy="576663"/>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chemeClr val="lt1"/>
                </a:buClr>
                <a:buSzPts val="1700"/>
                <a:buFont typeface="Calibri"/>
                <a:buNone/>
              </a:pPr>
              <a:r>
                <a:rPr lang="es-ES" sz="1700">
                  <a:solidFill>
                    <a:schemeClr val="lt1"/>
                  </a:solidFill>
                  <a:latin typeface="Calibri"/>
                  <a:ea typeface="Calibri"/>
                  <a:cs typeface="Calibri"/>
                  <a:sym typeface="Calibri"/>
                </a:rPr>
                <a:t>Directivas y Políticas</a:t>
              </a:r>
              <a:endParaRPr/>
            </a:p>
          </p:txBody>
        </p:sp>
        <p:sp>
          <p:nvSpPr>
            <p:cNvPr id="257" name="Google Shape;257;p8"/>
            <p:cNvSpPr/>
            <p:nvPr/>
          </p:nvSpPr>
          <p:spPr>
            <a:xfrm>
              <a:off x="2502178" y="864995"/>
              <a:ext cx="4901642" cy="4901642"/>
            </a:xfrm>
            <a:prstGeom prst="ellipse">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txBox="1"/>
            <p:nvPr/>
          </p:nvSpPr>
          <p:spPr>
            <a:xfrm>
              <a:off x="3896083" y="1146840"/>
              <a:ext cx="2113833" cy="563688"/>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chemeClr val="lt1"/>
                </a:buClr>
                <a:buSzPts val="1700"/>
                <a:buFont typeface="Calibri"/>
                <a:buNone/>
              </a:pPr>
              <a:r>
                <a:rPr lang="es-ES" sz="1700">
                  <a:solidFill>
                    <a:schemeClr val="lt1"/>
                  </a:solidFill>
                  <a:latin typeface="Calibri"/>
                  <a:ea typeface="Calibri"/>
                  <a:cs typeface="Calibri"/>
                  <a:sym typeface="Calibri"/>
                </a:rPr>
                <a:t>Seguridad Física</a:t>
              </a:r>
              <a:endParaRPr/>
            </a:p>
          </p:txBody>
        </p:sp>
        <p:sp>
          <p:nvSpPr>
            <p:cNvPr id="259" name="Google Shape;259;p8"/>
            <p:cNvSpPr/>
            <p:nvPr/>
          </p:nvSpPr>
          <p:spPr>
            <a:xfrm>
              <a:off x="2934676" y="1729991"/>
              <a:ext cx="4036646" cy="4036646"/>
            </a:xfrm>
            <a:prstGeom prst="ellipse">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txBox="1"/>
            <p:nvPr/>
          </p:nvSpPr>
          <p:spPr>
            <a:xfrm>
              <a:off x="3908517" y="2008520"/>
              <a:ext cx="2088964" cy="557057"/>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chemeClr val="lt1"/>
                </a:buClr>
                <a:buSzPts val="1700"/>
                <a:buFont typeface="Calibri"/>
                <a:buNone/>
              </a:pPr>
              <a:r>
                <a:rPr lang="es-ES" sz="1700">
                  <a:solidFill>
                    <a:schemeClr val="lt1"/>
                  </a:solidFill>
                  <a:latin typeface="Calibri"/>
                  <a:ea typeface="Calibri"/>
                  <a:cs typeface="Calibri"/>
                  <a:sym typeface="Calibri"/>
                </a:rPr>
                <a:t>Seguridad Perimetral</a:t>
              </a:r>
              <a:endParaRPr/>
            </a:p>
          </p:txBody>
        </p:sp>
        <p:sp>
          <p:nvSpPr>
            <p:cNvPr id="261" name="Google Shape;261;p8"/>
            <p:cNvSpPr/>
            <p:nvPr/>
          </p:nvSpPr>
          <p:spPr>
            <a:xfrm>
              <a:off x="3367174" y="2594987"/>
              <a:ext cx="3171650" cy="3171650"/>
            </a:xfrm>
            <a:prstGeom prst="ellipse">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txBox="1"/>
            <p:nvPr/>
          </p:nvSpPr>
          <p:spPr>
            <a:xfrm>
              <a:off x="4096654" y="2880435"/>
              <a:ext cx="1712691" cy="570897"/>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chemeClr val="lt1"/>
                </a:buClr>
                <a:buSzPts val="1700"/>
                <a:buFont typeface="Calibri"/>
                <a:buNone/>
              </a:pPr>
              <a:r>
                <a:rPr lang="es-ES" sz="1700">
                  <a:solidFill>
                    <a:schemeClr val="lt1"/>
                  </a:solidFill>
                  <a:latin typeface="Calibri"/>
                  <a:ea typeface="Calibri"/>
                  <a:cs typeface="Calibri"/>
                  <a:sym typeface="Calibri"/>
                </a:rPr>
                <a:t>Redes</a:t>
              </a:r>
              <a:endParaRPr/>
            </a:p>
          </p:txBody>
        </p:sp>
        <p:sp>
          <p:nvSpPr>
            <p:cNvPr id="263" name="Google Shape;263;p8"/>
            <p:cNvSpPr/>
            <p:nvPr/>
          </p:nvSpPr>
          <p:spPr>
            <a:xfrm>
              <a:off x="3799672" y="3459982"/>
              <a:ext cx="2306655" cy="2306655"/>
            </a:xfrm>
            <a:prstGeom prst="ellipse">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txBox="1"/>
            <p:nvPr/>
          </p:nvSpPr>
          <p:spPr>
            <a:xfrm>
              <a:off x="4203337" y="3748314"/>
              <a:ext cx="1499325" cy="576663"/>
            </a:xfrm>
            <a:prstGeom prst="rect">
              <a:avLst/>
            </a:prstGeom>
            <a:noFill/>
            <a:ln>
              <a:noFill/>
            </a:ln>
          </p:spPr>
          <p:txBody>
            <a:bodyPr anchorCtr="0" anchor="ctr" bIns="120900" lIns="120900" spcFirstLastPara="1" rIns="120900" wrap="square" tIns="120900">
              <a:noAutofit/>
            </a:bodyPr>
            <a:lstStyle/>
            <a:p>
              <a:pPr indent="0" lvl="0" marL="0" marR="0" rtl="0" algn="ctr">
                <a:lnSpc>
                  <a:spcPct val="90000"/>
                </a:lnSpc>
                <a:spcBef>
                  <a:spcPts val="0"/>
                </a:spcBef>
                <a:spcAft>
                  <a:spcPts val="0"/>
                </a:spcAft>
                <a:buClr>
                  <a:schemeClr val="lt1"/>
                </a:buClr>
                <a:buSzPts val="1700"/>
                <a:buFont typeface="Calibri"/>
                <a:buNone/>
              </a:pPr>
              <a:r>
                <a:rPr lang="es-ES" sz="1700">
                  <a:solidFill>
                    <a:schemeClr val="lt1"/>
                  </a:solidFill>
                  <a:latin typeface="Calibri"/>
                  <a:ea typeface="Calibri"/>
                  <a:cs typeface="Calibri"/>
                  <a:sym typeface="Calibri"/>
                </a:rPr>
                <a:t>Host</a:t>
              </a:r>
              <a:endParaRPr/>
            </a:p>
          </p:txBody>
        </p:sp>
        <p:sp>
          <p:nvSpPr>
            <p:cNvPr id="265" name="Google Shape;265;p8"/>
            <p:cNvSpPr/>
            <p:nvPr/>
          </p:nvSpPr>
          <p:spPr>
            <a:xfrm>
              <a:off x="4232170" y="4324978"/>
              <a:ext cx="1441659" cy="1441659"/>
            </a:xfrm>
            <a:prstGeom prst="ellipse">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txBox="1"/>
            <p:nvPr/>
          </p:nvSpPr>
          <p:spPr>
            <a:xfrm>
              <a:off x="4462835" y="4540506"/>
              <a:ext cx="980328" cy="347439"/>
            </a:xfrm>
            <a:prstGeom prst="rect">
              <a:avLst/>
            </a:prstGeom>
            <a:noFill/>
            <a:ln>
              <a:noFill/>
            </a:ln>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Clr>
                  <a:schemeClr val="lt1"/>
                </a:buClr>
                <a:buSzPts val="1200"/>
                <a:buFont typeface="Calibri"/>
                <a:buNone/>
              </a:pPr>
              <a:r>
                <a:rPr lang="es-ES" sz="1200">
                  <a:solidFill>
                    <a:schemeClr val="lt1"/>
                  </a:solidFill>
                  <a:latin typeface="Calibri"/>
                  <a:ea typeface="Calibri"/>
                  <a:cs typeface="Calibri"/>
                  <a:sym typeface="Calibri"/>
                </a:rPr>
                <a:t>Aplicación</a:t>
              </a:r>
              <a:endParaRPr/>
            </a:p>
          </p:txBody>
        </p:sp>
        <p:sp>
          <p:nvSpPr>
            <p:cNvPr id="267" name="Google Shape;267;p8"/>
            <p:cNvSpPr/>
            <p:nvPr/>
          </p:nvSpPr>
          <p:spPr>
            <a:xfrm>
              <a:off x="4520502" y="4901642"/>
              <a:ext cx="864995" cy="864995"/>
            </a:xfrm>
            <a:prstGeom prst="ellipse">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txBox="1"/>
            <p:nvPr/>
          </p:nvSpPr>
          <p:spPr>
            <a:xfrm>
              <a:off x="4647177" y="5117891"/>
              <a:ext cx="611644" cy="432497"/>
            </a:xfrm>
            <a:prstGeom prst="rect">
              <a:avLst/>
            </a:prstGeom>
            <a:noFill/>
            <a:ln>
              <a:noFill/>
            </a:ln>
          </p:spPr>
          <p:txBody>
            <a:bodyPr anchorCtr="0" anchor="ctr" bIns="85325" lIns="85325" spcFirstLastPara="1" rIns="85325" wrap="square" tIns="85325">
              <a:noAutofit/>
            </a:bodyPr>
            <a:lstStyle/>
            <a:p>
              <a:pPr indent="0" lvl="0" marL="0" marR="0" rtl="0" algn="ctr">
                <a:lnSpc>
                  <a:spcPct val="90000"/>
                </a:lnSpc>
                <a:spcBef>
                  <a:spcPts val="0"/>
                </a:spcBef>
                <a:spcAft>
                  <a:spcPts val="0"/>
                </a:spcAft>
                <a:buClr>
                  <a:schemeClr val="lt1"/>
                </a:buClr>
                <a:buSzPts val="1200"/>
                <a:buFont typeface="Calibri"/>
                <a:buNone/>
              </a:pPr>
              <a:r>
                <a:rPr lang="es-ES" sz="1200">
                  <a:solidFill>
                    <a:schemeClr val="lt1"/>
                  </a:solidFill>
                  <a:latin typeface="Calibri"/>
                  <a:ea typeface="Calibri"/>
                  <a:cs typeface="Calibri"/>
                  <a:sym typeface="Calibri"/>
                </a:rPr>
                <a:t>Datos</a:t>
              </a:r>
              <a:endParaRPr/>
            </a:p>
          </p:txBody>
        </p:sp>
      </p:grpSp>
      <p:sp>
        <p:nvSpPr>
          <p:cNvPr id="269" name="Google Shape;269;p8"/>
          <p:cNvSpPr txBox="1"/>
          <p:nvPr/>
        </p:nvSpPr>
        <p:spPr>
          <a:xfrm>
            <a:off x="609600" y="330200"/>
            <a:ext cx="7823200" cy="4104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2667">
                <a:solidFill>
                  <a:srgbClr val="00B050"/>
                </a:solidFill>
                <a:latin typeface="Arial Black"/>
                <a:ea typeface="Arial Black"/>
                <a:cs typeface="Arial Black"/>
                <a:sym typeface="Arial Black"/>
              </a:rPr>
              <a:t>Capas de Seguridad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9"/>
          <p:cNvSpPr/>
          <p:nvPr/>
        </p:nvSpPr>
        <p:spPr>
          <a:xfrm>
            <a:off x="-1" y="5905305"/>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42" name="Google Shape;1142;p79"/>
          <p:cNvSpPr/>
          <p:nvPr/>
        </p:nvSpPr>
        <p:spPr>
          <a:xfrm rot="5400000">
            <a:off x="6032846" y="-111240"/>
            <a:ext cx="150800" cy="12201600"/>
          </a:xfrm>
          <a:prstGeom prst="rect">
            <a:avLst/>
          </a:prstGeom>
          <a:gradFill>
            <a:gsLst>
              <a:gs pos="0">
                <a:srgbClr val="000014">
                  <a:alpha val="20000"/>
                </a:srgbClr>
              </a:gs>
              <a:gs pos="100000">
                <a:srgbClr val="000014">
                  <a:alpha val="0"/>
                </a:srgbClr>
              </a:gs>
            </a:gsLst>
            <a:lin ang="0" scaled="0"/>
          </a:gradFill>
          <a:ln>
            <a:noFill/>
          </a:ln>
        </p:spPr>
        <p:txBody>
          <a:bodyPr anchorCtr="0" anchor="ctr" bIns="58025" lIns="116100" spcFirstLastPara="1" rIns="116100" wrap="square" tIns="58025">
            <a:noAutofit/>
          </a:bodyPr>
          <a:lstStyle/>
          <a:p>
            <a:pPr indent="0" lvl="0" marL="0" marR="0" rtl="0" algn="ctr">
              <a:lnSpc>
                <a:spcPct val="100000"/>
              </a:lnSpc>
              <a:spcBef>
                <a:spcPts val="0"/>
              </a:spcBef>
              <a:spcAft>
                <a:spcPts val="0"/>
              </a:spcAft>
              <a:buClr>
                <a:schemeClr val="dk1"/>
              </a:buClr>
              <a:buSzPts val="2286"/>
              <a:buFont typeface="Calibri"/>
              <a:buNone/>
            </a:pPr>
            <a:r>
              <a:t/>
            </a:r>
            <a:endParaRPr b="0" i="0" sz="2286" u="none" cap="none" strike="noStrike">
              <a:solidFill>
                <a:srgbClr val="FFFFFF"/>
              </a:solidFill>
              <a:latin typeface="Calibri"/>
              <a:ea typeface="Calibri"/>
              <a:cs typeface="Calibri"/>
              <a:sym typeface="Calibri"/>
            </a:endParaRPr>
          </a:p>
        </p:txBody>
      </p:sp>
      <p:sp>
        <p:nvSpPr>
          <p:cNvPr id="1143" name="Google Shape;1143;p79"/>
          <p:cNvSpPr txBox="1"/>
          <p:nvPr/>
        </p:nvSpPr>
        <p:spPr>
          <a:xfrm>
            <a:off x="531442" y="5989895"/>
            <a:ext cx="11111880" cy="677814"/>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Arial"/>
              <a:buNone/>
            </a:pPr>
            <a:r>
              <a:rPr b="1" i="0" lang="es-ES" sz="3300" u="none" cap="none" strike="noStrike">
                <a:solidFill>
                  <a:srgbClr val="00B050"/>
                </a:solidFill>
                <a:latin typeface="Arial"/>
                <a:ea typeface="Arial"/>
                <a:cs typeface="Arial"/>
                <a:sym typeface="Arial"/>
              </a:rPr>
              <a:t>Políticas de Seguridad de Información</a:t>
            </a:r>
            <a:endParaRPr b="1" i="0" sz="3300" u="none" cap="none" strike="noStrike">
              <a:solidFill>
                <a:srgbClr val="00B050"/>
              </a:solidFill>
              <a:latin typeface="Arial"/>
              <a:ea typeface="Arial"/>
              <a:cs typeface="Arial"/>
              <a:sym typeface="Arial"/>
            </a:endParaRPr>
          </a:p>
        </p:txBody>
      </p:sp>
      <p:pic>
        <p:nvPicPr>
          <p:cNvPr id="1144" name="Google Shape;1144;p79"/>
          <p:cNvPicPr preferRelativeResize="0"/>
          <p:nvPr/>
        </p:nvPicPr>
        <p:blipFill rotWithShape="1">
          <a:blip r:embed="rId3">
            <a:alphaModFix/>
          </a:blip>
          <a:srcRect b="0" l="0" r="0" t="0"/>
          <a:stretch/>
        </p:blipFill>
        <p:spPr>
          <a:xfrm>
            <a:off x="0" y="-1"/>
            <a:ext cx="12192000" cy="591415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80"/>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1" name="Google Shape;1151;p80"/>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Introducción</a:t>
            </a:r>
            <a:endParaRPr/>
          </a:p>
        </p:txBody>
      </p:sp>
      <p:sp>
        <p:nvSpPr>
          <p:cNvPr id="1152" name="Google Shape;1152;p80"/>
          <p:cNvSpPr/>
          <p:nvPr/>
        </p:nvSpPr>
        <p:spPr>
          <a:xfrm>
            <a:off x="1277762" y="1461736"/>
            <a:ext cx="9399204" cy="424731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En Banesco Banco Universal, C.A., confluye una alta densidad de interconexiones de sistemas y redes, en los cuales subyacen vulnerabilidades propias de estas plataformas, la operación expone a la organización, a un ecosistema lleno de riesgos generados por amenazas, errores y fallos representando retos importantes en el campo de la Seguridad de la Información. </a:t>
            </a:r>
            <a:endParaRPr/>
          </a:p>
          <a:p>
            <a:pPr indent="0"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Este entorno adverso, hace que la Seguridad de la Información, adquiera un rol crítico para  soportar y garantizar la confidencialidad, integridad y disponibilidad de la información, para ello se requiere un tratamiento profundo, que se traduzca en un entorno de operación seguro, una herramienta probada para alcanzar este fin, consiste en la aplicación de un Sistema de Gestión de Seguridad de Información, el cual está conformado por las Políticas de Seguridad de Información, los análisis de riesgo, los procesos y las prácticas de seguridad aplicadas por un Capital Humano sensibilizado y debidamente entrenado.</a:t>
            </a:r>
            <a:endParaRPr/>
          </a:p>
          <a:p>
            <a:pPr indent="0"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En esta presentación se desarrollan los fundamentos de las Políticas de Seguridad, como parte primordial de un Sistema de Gestión de Seguridad de Información (SGSI).</a:t>
            </a:r>
            <a:endParaRPr b="0" i="0" sz="2000" u="none" cap="none" strike="noStrike">
              <a:solidFill>
                <a:srgbClr val="000000"/>
              </a:solidFill>
              <a:latin typeface="Calibri"/>
              <a:ea typeface="Calibri"/>
              <a:cs typeface="Calibri"/>
              <a:sym typeface="Calibri"/>
            </a:endParaRPr>
          </a:p>
        </p:txBody>
      </p:sp>
    </p:spTree>
  </p:cSld>
  <p:clrMapOvr>
    <a:masterClrMapping/>
  </p:clrMapOvr>
  <p:transition spd="slow">
    <p:push/>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1"/>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8" name="Google Shape;1158;p81"/>
          <p:cNvSpPr txBox="1"/>
          <p:nvPr/>
        </p:nvSpPr>
        <p:spPr>
          <a:xfrm>
            <a:off x="17047" y="40028"/>
            <a:ext cx="12192000" cy="74770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B050"/>
              </a:buClr>
              <a:buSzPts val="3200"/>
              <a:buFont typeface="Montserrat"/>
              <a:buNone/>
            </a:pPr>
            <a:r>
              <a:rPr b="1" i="0" lang="es-ES" sz="3200" u="none" cap="none" strike="noStrike">
                <a:solidFill>
                  <a:srgbClr val="00B050"/>
                </a:solidFill>
                <a:latin typeface="Montserrat"/>
                <a:ea typeface="Montserrat"/>
                <a:cs typeface="Montserrat"/>
                <a:sym typeface="Montserrat"/>
              </a:rPr>
              <a:t>¿Qué es Seguridad de Información? </a:t>
            </a:r>
            <a:endParaRPr/>
          </a:p>
        </p:txBody>
      </p:sp>
      <p:sp>
        <p:nvSpPr>
          <p:cNvPr id="1159" name="Google Shape;1159;p81"/>
          <p:cNvSpPr/>
          <p:nvPr/>
        </p:nvSpPr>
        <p:spPr>
          <a:xfrm>
            <a:off x="1910841" y="1566382"/>
            <a:ext cx="8404411" cy="1200329"/>
          </a:xfrm>
          <a:prstGeom prst="rect">
            <a:avLst/>
          </a:prstGeom>
          <a:solidFill>
            <a:schemeClr val="lt1"/>
          </a:solidFill>
          <a:ln>
            <a:noFill/>
          </a:ln>
        </p:spPr>
        <p:txBody>
          <a:bodyPr anchorCtr="0" anchor="t" bIns="45700" lIns="91425" spcFirstLastPara="1" rIns="91425" wrap="square" tIns="45700">
            <a:spAutoFit/>
          </a:bodyPr>
          <a:lstStyle/>
          <a:p>
            <a:pPr indent="0" lvl="1" marL="45720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Son todos los procesos, controles, así como todas las medidas reactivas, preventivas o proactivas, diseñadas para resguardar y proteger la información con el fin de mantener su confidencialidad, la disponibilidad e integridad de la Información.</a:t>
            </a:r>
            <a:endParaRPr b="0" i="0" sz="2000" u="none" cap="none" strike="noStrike">
              <a:solidFill>
                <a:srgbClr val="000000"/>
              </a:solidFill>
              <a:latin typeface="Calibri"/>
              <a:ea typeface="Calibri"/>
              <a:cs typeface="Calibri"/>
              <a:sym typeface="Calibri"/>
            </a:endParaRPr>
          </a:p>
        </p:txBody>
      </p:sp>
      <p:pic>
        <p:nvPicPr>
          <p:cNvPr id="1160" name="Google Shape;1160;p81"/>
          <p:cNvPicPr preferRelativeResize="0"/>
          <p:nvPr/>
        </p:nvPicPr>
        <p:blipFill rotWithShape="1">
          <a:blip r:embed="rId3">
            <a:alphaModFix/>
          </a:blip>
          <a:srcRect b="0" l="0" r="0" t="0"/>
          <a:stretch/>
        </p:blipFill>
        <p:spPr>
          <a:xfrm>
            <a:off x="2916449" y="3076015"/>
            <a:ext cx="6376147" cy="2857500"/>
          </a:xfrm>
          <a:prstGeom prst="rect">
            <a:avLst/>
          </a:prstGeom>
          <a:noFill/>
          <a:ln>
            <a:noFill/>
          </a:ln>
        </p:spPr>
      </p:pic>
    </p:spTree>
  </p:cSld>
  <p:clrMapOvr>
    <a:masterClrMapping/>
  </p:clrMapOvr>
  <p:transition spd="slow">
    <p:push/>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g1f09ea21b0b_0_0"/>
          <p:cNvSpPr/>
          <p:nvPr/>
        </p:nvSpPr>
        <p:spPr>
          <a:xfrm>
            <a:off x="0" y="0"/>
            <a:ext cx="12209100" cy="9801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66" name="Google Shape;1166;g1f09ea21b0b_0_0"/>
          <p:cNvSpPr txBox="1"/>
          <p:nvPr/>
        </p:nvSpPr>
        <p:spPr>
          <a:xfrm>
            <a:off x="17047" y="40028"/>
            <a:ext cx="1219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B050"/>
              </a:buClr>
              <a:buSzPts val="3200"/>
              <a:buFont typeface="Montserrat"/>
              <a:buNone/>
            </a:pPr>
            <a:r>
              <a:rPr b="1" lang="es-ES" sz="3200">
                <a:solidFill>
                  <a:srgbClr val="00B050"/>
                </a:solidFill>
                <a:latin typeface="Montserrat"/>
                <a:ea typeface="Montserrat"/>
                <a:cs typeface="Montserrat"/>
                <a:sym typeface="Montserrat"/>
              </a:rPr>
              <a:t>Pilares de la Seguridad de la Información</a:t>
            </a:r>
            <a:r>
              <a:rPr b="1" i="0" lang="es-ES" sz="3200" u="none" cap="none" strike="noStrike">
                <a:solidFill>
                  <a:srgbClr val="00B050"/>
                </a:solidFill>
                <a:latin typeface="Montserrat"/>
                <a:ea typeface="Montserrat"/>
                <a:cs typeface="Montserrat"/>
                <a:sym typeface="Montserrat"/>
              </a:rPr>
              <a:t> </a:t>
            </a:r>
            <a:endParaRPr/>
          </a:p>
        </p:txBody>
      </p:sp>
      <p:pic>
        <p:nvPicPr>
          <p:cNvPr id="1167" name="Google Shape;1167;g1f09ea21b0b_0_0"/>
          <p:cNvPicPr preferRelativeResize="0"/>
          <p:nvPr/>
        </p:nvPicPr>
        <p:blipFill>
          <a:blip r:embed="rId3">
            <a:alphaModFix/>
          </a:blip>
          <a:stretch>
            <a:fillRect/>
          </a:stretch>
        </p:blipFill>
        <p:spPr>
          <a:xfrm>
            <a:off x="674113" y="1156150"/>
            <a:ext cx="10877865" cy="5573100"/>
          </a:xfrm>
          <a:prstGeom prst="rect">
            <a:avLst/>
          </a:prstGeom>
          <a:noFill/>
          <a:ln>
            <a:noFill/>
          </a:ln>
        </p:spPr>
      </p:pic>
      <p:pic>
        <p:nvPicPr>
          <p:cNvPr id="1168" name="Google Shape;1168;g1f09ea21b0b_0_0"/>
          <p:cNvPicPr preferRelativeResize="0"/>
          <p:nvPr/>
        </p:nvPicPr>
        <p:blipFill>
          <a:blip r:embed="rId4">
            <a:alphaModFix/>
          </a:blip>
          <a:stretch>
            <a:fillRect/>
          </a:stretch>
        </p:blipFill>
        <p:spPr>
          <a:xfrm>
            <a:off x="2805930" y="5583299"/>
            <a:ext cx="6594250" cy="724850"/>
          </a:xfrm>
          <a:prstGeom prst="rect">
            <a:avLst/>
          </a:prstGeom>
          <a:noFill/>
          <a:ln>
            <a:noFill/>
          </a:ln>
        </p:spPr>
      </p:pic>
    </p:spTree>
  </p:cSld>
  <p:clrMapOvr>
    <a:masterClrMapping/>
  </p:clrMapOvr>
  <p:transition spd="slow">
    <p:push/>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82"/>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74" name="Google Shape;1174;p82"/>
          <p:cNvSpPr txBox="1"/>
          <p:nvPr/>
        </p:nvSpPr>
        <p:spPr>
          <a:xfrm>
            <a:off x="17047" y="40028"/>
            <a:ext cx="12192000" cy="74770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B050"/>
              </a:buClr>
              <a:buSzPts val="3200"/>
              <a:buFont typeface="Montserrat"/>
              <a:buNone/>
            </a:pPr>
            <a:r>
              <a:rPr b="1" i="0" lang="es-ES" sz="3200" u="none" cap="none" strike="noStrike">
                <a:solidFill>
                  <a:srgbClr val="00B050"/>
                </a:solidFill>
                <a:latin typeface="Montserrat"/>
                <a:ea typeface="Montserrat"/>
                <a:cs typeface="Montserrat"/>
                <a:sym typeface="Montserrat"/>
              </a:rPr>
              <a:t>Políticas de Seguridad de Información </a:t>
            </a:r>
            <a:endParaRPr/>
          </a:p>
        </p:txBody>
      </p:sp>
      <p:sp>
        <p:nvSpPr>
          <p:cNvPr id="1175" name="Google Shape;1175;p82"/>
          <p:cNvSpPr/>
          <p:nvPr/>
        </p:nvSpPr>
        <p:spPr>
          <a:xfrm>
            <a:off x="188259" y="1600200"/>
            <a:ext cx="6225988" cy="3416320"/>
          </a:xfrm>
          <a:prstGeom prst="rect">
            <a:avLst/>
          </a:prstGeom>
          <a:solidFill>
            <a:schemeClr val="lt1"/>
          </a:solidFill>
          <a:ln>
            <a:noFill/>
          </a:ln>
        </p:spPr>
        <p:txBody>
          <a:bodyPr anchorCtr="0" anchor="t" bIns="45700" lIns="91425" spcFirstLastPara="1" rIns="91425" wrap="square" tIns="45700">
            <a:spAutoFit/>
          </a:bodyPr>
          <a:lstStyle/>
          <a:p>
            <a:pPr indent="0" lvl="1" marL="45720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Las políticas de seguridad de la información son un conjunto de documentos de alto nivel, que definen los lineamientos, las directrices, responsabilidades y las acciones a seguir por la organización para proteger la información a través de prevenir, detectar y responder ante errores y ataques de posibles:</a:t>
            </a:r>
            <a:endParaRPr/>
          </a:p>
          <a:p>
            <a:pPr indent="-285750" lvl="3" marL="1371600" marR="0" rtl="0" algn="just">
              <a:lnSpc>
                <a:spcPct val="150000"/>
              </a:lnSpc>
              <a:spcBef>
                <a:spcPts val="0"/>
              </a:spcBef>
              <a:spcAft>
                <a:spcPts val="0"/>
              </a:spcAft>
              <a:buClr>
                <a:srgbClr val="000000"/>
              </a:buClr>
              <a:buSzPts val="1800"/>
              <a:buFont typeface="Arial"/>
              <a:buChar char="•"/>
            </a:pPr>
            <a:r>
              <a:rPr b="0" i="0" lang="es-ES" sz="1800" u="none" cap="none" strike="noStrike">
                <a:solidFill>
                  <a:srgbClr val="000000"/>
                </a:solidFill>
                <a:latin typeface="Calibri"/>
                <a:ea typeface="Calibri"/>
                <a:cs typeface="Calibri"/>
                <a:sym typeface="Calibri"/>
              </a:rPr>
              <a:t>Divulgaciones no autorizadas</a:t>
            </a:r>
            <a:endParaRPr/>
          </a:p>
          <a:p>
            <a:pPr indent="-285750" lvl="3" marL="1371600" marR="0" rtl="0" algn="just">
              <a:lnSpc>
                <a:spcPct val="150000"/>
              </a:lnSpc>
              <a:spcBef>
                <a:spcPts val="0"/>
              </a:spcBef>
              <a:spcAft>
                <a:spcPts val="0"/>
              </a:spcAft>
              <a:buClr>
                <a:srgbClr val="000000"/>
              </a:buClr>
              <a:buSzPts val="1800"/>
              <a:buFont typeface="Arial"/>
              <a:buChar char="•"/>
            </a:pPr>
            <a:r>
              <a:rPr b="0" i="0" lang="es-ES" sz="1800" u="none" cap="none" strike="noStrike">
                <a:solidFill>
                  <a:srgbClr val="000000"/>
                </a:solidFill>
                <a:latin typeface="Calibri"/>
                <a:ea typeface="Calibri"/>
                <a:cs typeface="Calibri"/>
                <a:sym typeface="Calibri"/>
              </a:rPr>
              <a:t> Transferencias</a:t>
            </a:r>
            <a:endParaRPr/>
          </a:p>
          <a:p>
            <a:pPr indent="-285750" lvl="3" marL="1371600" marR="0" rtl="0" algn="just">
              <a:lnSpc>
                <a:spcPct val="150000"/>
              </a:lnSpc>
              <a:spcBef>
                <a:spcPts val="0"/>
              </a:spcBef>
              <a:spcAft>
                <a:spcPts val="0"/>
              </a:spcAft>
              <a:buClr>
                <a:srgbClr val="000000"/>
              </a:buClr>
              <a:buSzPts val="1800"/>
              <a:buFont typeface="Arial"/>
              <a:buChar char="•"/>
            </a:pPr>
            <a:r>
              <a:rPr b="0" i="0" lang="es-ES" sz="1800" u="none" cap="none" strike="noStrike">
                <a:solidFill>
                  <a:srgbClr val="000000"/>
                </a:solidFill>
                <a:latin typeface="Calibri"/>
                <a:ea typeface="Calibri"/>
                <a:cs typeface="Calibri"/>
                <a:sym typeface="Calibri"/>
              </a:rPr>
              <a:t> Modificación</a:t>
            </a:r>
            <a:endParaRPr/>
          </a:p>
          <a:p>
            <a:pPr indent="-285750" lvl="3" marL="1371600" marR="0" rtl="0" algn="just">
              <a:lnSpc>
                <a:spcPct val="150000"/>
              </a:lnSpc>
              <a:spcBef>
                <a:spcPts val="0"/>
              </a:spcBef>
              <a:spcAft>
                <a:spcPts val="0"/>
              </a:spcAft>
              <a:buClr>
                <a:srgbClr val="000000"/>
              </a:buClr>
              <a:buSzPts val="1800"/>
              <a:buFont typeface="Arial"/>
              <a:buChar char="•"/>
            </a:pPr>
            <a:r>
              <a:rPr b="0" i="0" lang="es-ES" sz="1800" u="none" cap="none" strike="noStrike">
                <a:solidFill>
                  <a:srgbClr val="000000"/>
                </a:solidFill>
                <a:latin typeface="Calibri"/>
                <a:ea typeface="Calibri"/>
                <a:cs typeface="Calibri"/>
                <a:sym typeface="Calibri"/>
              </a:rPr>
              <a:t> Destrucción </a:t>
            </a:r>
            <a:endParaRPr b="0" i="0" sz="2000" u="none" cap="none" strike="noStrike">
              <a:solidFill>
                <a:srgbClr val="000000"/>
              </a:solidFill>
              <a:latin typeface="Calibri"/>
              <a:ea typeface="Calibri"/>
              <a:cs typeface="Calibri"/>
              <a:sym typeface="Calibri"/>
            </a:endParaRPr>
          </a:p>
        </p:txBody>
      </p:sp>
      <p:pic>
        <p:nvPicPr>
          <p:cNvPr id="1176" name="Google Shape;1176;p82"/>
          <p:cNvPicPr preferRelativeResize="0"/>
          <p:nvPr/>
        </p:nvPicPr>
        <p:blipFill rotWithShape="1">
          <a:blip r:embed="rId3">
            <a:alphaModFix/>
          </a:blip>
          <a:srcRect b="0" l="0" r="0" t="0"/>
          <a:stretch/>
        </p:blipFill>
        <p:spPr>
          <a:xfrm>
            <a:off x="7176308" y="1600200"/>
            <a:ext cx="4569698" cy="2980484"/>
          </a:xfrm>
          <a:prstGeom prst="rect">
            <a:avLst/>
          </a:prstGeom>
          <a:noFill/>
          <a:ln>
            <a:noFill/>
          </a:ln>
        </p:spPr>
      </p:pic>
    </p:spTree>
  </p:cSld>
  <p:clrMapOvr>
    <a:masterClrMapping/>
  </p:clrMapOvr>
  <p:transition spd="slow">
    <p:push/>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83"/>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82" name="Google Shape;1182;p83"/>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Objetivos de las Políticas de SI</a:t>
            </a:r>
            <a:endParaRPr/>
          </a:p>
        </p:txBody>
      </p:sp>
      <p:sp>
        <p:nvSpPr>
          <p:cNvPr id="1183" name="Google Shape;1183;p83"/>
          <p:cNvSpPr/>
          <p:nvPr/>
        </p:nvSpPr>
        <p:spPr>
          <a:xfrm>
            <a:off x="295601" y="1223260"/>
            <a:ext cx="6925470" cy="501675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Establecer los lineamientos y directrices de la organización, para desarrollar el Sistema de Gestión de Seguridad de la Información, definiendo el marco de actuación apropiado para salvaguardar la información de la organización.</a:t>
            </a:r>
            <a:endParaRPr/>
          </a:p>
          <a:p>
            <a:pPr indent="0" lvl="0" marL="0" marR="0" rtl="0" algn="just">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Coordinar y organizar el Gobierno de Seguridad de la Información orientado a la administración y establecimiento de un marco de gestión corporativa para controlar su implementación, mantenimiento y mejora continua.</a:t>
            </a:r>
            <a:endParaRPr/>
          </a:p>
          <a:p>
            <a:pPr indent="0" lvl="0" marL="0" marR="0" rtl="0" algn="just">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Clasificar y controlar la información con el objeto de mantener una adecuada protección, acorde con su nivel de confidencialidad, integridad y disponibilidad.</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 </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Gestionar los riesgos mediante su identificación, valoración, análisis y evaluación, determinando el impacto, y sus diferentes opciones para su tratamiento con el fin de garantizar la seguridad de la información y continuidad del negocio.</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 </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Implementar los controles necesarios, con el fin de realizar el tratamiento de los riesgos a niveles aceptables definidos por la Organización.</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 </a:t>
            </a:r>
            <a:endParaRPr/>
          </a:p>
          <a:p>
            <a:pPr indent="0" lvl="0" marL="0" marR="0" rtl="0" algn="just">
              <a:lnSpc>
                <a:spcPct val="100000"/>
              </a:lnSpc>
              <a:spcBef>
                <a:spcPts val="0"/>
              </a:spcBef>
              <a:spcAft>
                <a:spcPts val="0"/>
              </a:spcAft>
              <a:buClr>
                <a:srgbClr val="000000"/>
              </a:buClr>
              <a:buSzPts val="1600"/>
              <a:buFont typeface="Calibri"/>
              <a:buNone/>
            </a:pPr>
            <a:r>
              <a:rPr b="0" i="0" lang="es-ES" sz="1600" u="none" cap="none" strike="noStrike">
                <a:solidFill>
                  <a:srgbClr val="000000"/>
                </a:solidFill>
                <a:latin typeface="Calibri"/>
                <a:ea typeface="Calibri"/>
                <a:cs typeface="Calibri"/>
                <a:sym typeface="Calibri"/>
              </a:rPr>
              <a:t>Fortalecer la cultura de seguridad de la información en los empleados, terceros y clientes, mediante la concientización, entrenamiento y educación.</a:t>
            </a:r>
            <a:endParaRPr/>
          </a:p>
        </p:txBody>
      </p:sp>
      <p:pic>
        <p:nvPicPr>
          <p:cNvPr id="1184" name="Google Shape;1184;p83"/>
          <p:cNvPicPr preferRelativeResize="0"/>
          <p:nvPr/>
        </p:nvPicPr>
        <p:blipFill rotWithShape="1">
          <a:blip r:embed="rId3">
            <a:alphaModFix/>
          </a:blip>
          <a:srcRect b="0" l="0" r="0" t="0"/>
          <a:stretch/>
        </p:blipFill>
        <p:spPr>
          <a:xfrm>
            <a:off x="7418181" y="1223260"/>
            <a:ext cx="4587681" cy="2985669"/>
          </a:xfrm>
          <a:prstGeom prst="rect">
            <a:avLst/>
          </a:prstGeom>
          <a:noFill/>
          <a:ln>
            <a:noFill/>
          </a:ln>
        </p:spPr>
      </p:pic>
    </p:spTree>
  </p:cSld>
  <p:clrMapOvr>
    <a:masterClrMapping/>
  </p:clrMapOvr>
  <p:transition spd="slow">
    <p:push/>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84"/>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0" name="Google Shape;1190;p84"/>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Alcance</a:t>
            </a:r>
            <a:endParaRPr/>
          </a:p>
        </p:txBody>
      </p:sp>
      <p:sp>
        <p:nvSpPr>
          <p:cNvPr id="1191" name="Google Shape;1191;p84"/>
          <p:cNvSpPr/>
          <p:nvPr/>
        </p:nvSpPr>
        <p:spPr>
          <a:xfrm>
            <a:off x="722040" y="1218004"/>
            <a:ext cx="10737524" cy="230832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Las Políticas de Seguridad de la información se fundamentan principalmente en la norma ISO/IEC 27001:2013, ya que proporciona un marco de gestión de la seguridad de la información el cual es utilizable por cualquier tipo de organización, pública o privada, grande o pequeña.</a:t>
            </a:r>
            <a:endParaRPr/>
          </a:p>
          <a:p>
            <a:pPr indent="0"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Las políticas desarrolladas bajo este marco aplican para todos los procesos de la organización, plataformas tecnológicas, empleados, contratistas, terceros y partes interesadas que tengan acceso a cualquier activo de información de la organización.</a:t>
            </a:r>
            <a:endParaRPr/>
          </a:p>
          <a:p>
            <a:pPr indent="0"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192" name="Google Shape;1192;p84"/>
          <p:cNvPicPr preferRelativeResize="0"/>
          <p:nvPr/>
        </p:nvPicPr>
        <p:blipFill rotWithShape="1">
          <a:blip r:embed="rId3">
            <a:alphaModFix/>
          </a:blip>
          <a:srcRect b="0" l="0" r="0" t="0"/>
          <a:stretch/>
        </p:blipFill>
        <p:spPr>
          <a:xfrm>
            <a:off x="5696299" y="3422552"/>
            <a:ext cx="4430107" cy="2783784"/>
          </a:xfrm>
          <a:prstGeom prst="rect">
            <a:avLst/>
          </a:prstGeom>
          <a:noFill/>
          <a:ln>
            <a:noFill/>
          </a:ln>
        </p:spPr>
      </p:pic>
      <p:pic>
        <p:nvPicPr>
          <p:cNvPr id="1193" name="Google Shape;1193;p84"/>
          <p:cNvPicPr preferRelativeResize="0"/>
          <p:nvPr/>
        </p:nvPicPr>
        <p:blipFill rotWithShape="1">
          <a:blip r:embed="rId4">
            <a:alphaModFix/>
          </a:blip>
          <a:srcRect b="0" l="0" r="0" t="0"/>
          <a:stretch/>
        </p:blipFill>
        <p:spPr>
          <a:xfrm>
            <a:off x="1367772" y="3764253"/>
            <a:ext cx="2343150" cy="1952625"/>
          </a:xfrm>
          <a:prstGeom prst="rect">
            <a:avLst/>
          </a:prstGeom>
          <a:noFill/>
          <a:ln>
            <a:noFill/>
          </a:ln>
        </p:spPr>
      </p:pic>
    </p:spTree>
  </p:cSld>
  <p:clrMapOvr>
    <a:masterClrMapping/>
  </p:clrMapOvr>
  <p:transition spd="slow">
    <p:push/>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85"/>
          <p:cNvSpPr/>
          <p:nvPr/>
        </p:nvSpPr>
        <p:spPr>
          <a:xfrm>
            <a:off x="-5664" y="-11622"/>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9" name="Google Shape;1199;p85"/>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Marco de Seguridad ISO 27001:2013</a:t>
            </a:r>
            <a:endParaRPr/>
          </a:p>
        </p:txBody>
      </p:sp>
      <p:sp>
        <p:nvSpPr>
          <p:cNvPr id="1200" name="Google Shape;1200;p85"/>
          <p:cNvSpPr/>
          <p:nvPr/>
        </p:nvSpPr>
        <p:spPr>
          <a:xfrm>
            <a:off x="780569" y="1033283"/>
            <a:ext cx="10200571" cy="5217459"/>
          </a:xfrm>
          <a:prstGeom prst="triangle">
            <a:avLst>
              <a:gd fmla="val 50000" name="adj"/>
            </a:avLst>
          </a:prstGeom>
          <a:gradFill>
            <a:gsLst>
              <a:gs pos="0">
                <a:srgbClr val="98C2F5"/>
              </a:gs>
              <a:gs pos="50000">
                <a:srgbClr val="BFD7F7"/>
              </a:gs>
              <a:gs pos="100000">
                <a:srgbClr val="DFEBFB"/>
              </a:gs>
            </a:gsLst>
            <a:lin ang="5400000" scaled="0"/>
          </a:gra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01" name="Google Shape;1201;p85"/>
          <p:cNvSpPr/>
          <p:nvPr/>
        </p:nvSpPr>
        <p:spPr>
          <a:xfrm>
            <a:off x="8969214" y="5336343"/>
            <a:ext cx="1425362"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Adquisición</a:t>
            </a:r>
            <a:endParaRPr/>
          </a:p>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Desarrollo y Mantenimiento de Sistemas</a:t>
            </a:r>
            <a:endParaRPr/>
          </a:p>
        </p:txBody>
      </p:sp>
      <p:sp>
        <p:nvSpPr>
          <p:cNvPr id="1202" name="Google Shape;1202;p85"/>
          <p:cNvSpPr/>
          <p:nvPr/>
        </p:nvSpPr>
        <p:spPr>
          <a:xfrm>
            <a:off x="7382227" y="5336342"/>
            <a:ext cx="1492857"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Seguridad en las Comunicaciones</a:t>
            </a:r>
            <a:endParaRPr/>
          </a:p>
        </p:txBody>
      </p:sp>
      <p:sp>
        <p:nvSpPr>
          <p:cNvPr id="1203" name="Google Shape;1203;p85"/>
          <p:cNvSpPr/>
          <p:nvPr/>
        </p:nvSpPr>
        <p:spPr>
          <a:xfrm>
            <a:off x="5889371" y="5336342"/>
            <a:ext cx="1371600"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Criptografía</a:t>
            </a:r>
            <a:endParaRPr/>
          </a:p>
        </p:txBody>
      </p:sp>
      <p:sp>
        <p:nvSpPr>
          <p:cNvPr id="1204" name="Google Shape;1204;p85"/>
          <p:cNvSpPr/>
          <p:nvPr/>
        </p:nvSpPr>
        <p:spPr>
          <a:xfrm>
            <a:off x="4396514" y="5336342"/>
            <a:ext cx="1371600"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Seguridad en las Operaciones</a:t>
            </a:r>
            <a:endParaRPr/>
          </a:p>
        </p:txBody>
      </p:sp>
      <p:sp>
        <p:nvSpPr>
          <p:cNvPr id="1205" name="Google Shape;1205;p85"/>
          <p:cNvSpPr/>
          <p:nvPr/>
        </p:nvSpPr>
        <p:spPr>
          <a:xfrm>
            <a:off x="2903657" y="5334201"/>
            <a:ext cx="1371600" cy="91439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Gestión de la continuidad del Negocio</a:t>
            </a:r>
            <a:endParaRPr/>
          </a:p>
        </p:txBody>
      </p:sp>
      <p:sp>
        <p:nvSpPr>
          <p:cNvPr id="1206" name="Google Shape;1206;p85"/>
          <p:cNvSpPr/>
          <p:nvPr/>
        </p:nvSpPr>
        <p:spPr>
          <a:xfrm>
            <a:off x="1410800" y="5330236"/>
            <a:ext cx="1371600"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Gestión de Incidentes de Seguridad de la Información</a:t>
            </a:r>
            <a:endParaRPr/>
          </a:p>
        </p:txBody>
      </p:sp>
      <p:sp>
        <p:nvSpPr>
          <p:cNvPr id="1207" name="Google Shape;1207;p85"/>
          <p:cNvSpPr/>
          <p:nvPr/>
        </p:nvSpPr>
        <p:spPr>
          <a:xfrm>
            <a:off x="6696427" y="4368739"/>
            <a:ext cx="1667643" cy="91439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Seguridad Ligada a Los Recursos Humanos</a:t>
            </a:r>
            <a:endParaRPr/>
          </a:p>
        </p:txBody>
      </p:sp>
      <p:sp>
        <p:nvSpPr>
          <p:cNvPr id="1208" name="Google Shape;1208;p85"/>
          <p:cNvSpPr/>
          <p:nvPr/>
        </p:nvSpPr>
        <p:spPr>
          <a:xfrm>
            <a:off x="3415554" y="4369733"/>
            <a:ext cx="1371600" cy="914399"/>
          </a:xfrm>
          <a:prstGeom prst="roundRect">
            <a:avLst>
              <a:gd fmla="val 16667" name="adj"/>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Seguridad Física y Medio Ambiental</a:t>
            </a:r>
            <a:endParaRPr/>
          </a:p>
        </p:txBody>
      </p:sp>
      <p:sp>
        <p:nvSpPr>
          <p:cNvPr id="1209" name="Google Shape;1209;p85"/>
          <p:cNvSpPr/>
          <p:nvPr/>
        </p:nvSpPr>
        <p:spPr>
          <a:xfrm>
            <a:off x="5203571" y="3748722"/>
            <a:ext cx="1371600" cy="331924"/>
          </a:xfrm>
          <a:prstGeom prst="roundRect">
            <a:avLst>
              <a:gd fmla="val 16667" name="adj"/>
            </a:avLst>
          </a:prstGeom>
          <a:solidFill>
            <a:srgbClr val="38562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Cumplimiento</a:t>
            </a:r>
            <a:endParaRPr/>
          </a:p>
        </p:txBody>
      </p:sp>
      <p:sp>
        <p:nvSpPr>
          <p:cNvPr id="1210" name="Google Shape;1210;p85"/>
          <p:cNvSpPr/>
          <p:nvPr/>
        </p:nvSpPr>
        <p:spPr>
          <a:xfrm>
            <a:off x="6965471" y="2914564"/>
            <a:ext cx="1371600" cy="91439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Control de Acceso</a:t>
            </a:r>
            <a:endParaRPr/>
          </a:p>
        </p:txBody>
      </p:sp>
      <p:sp>
        <p:nvSpPr>
          <p:cNvPr id="1211" name="Google Shape;1211;p85"/>
          <p:cNvSpPr/>
          <p:nvPr/>
        </p:nvSpPr>
        <p:spPr>
          <a:xfrm>
            <a:off x="3493841" y="2901117"/>
            <a:ext cx="1371600" cy="91439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Gestión de Activos</a:t>
            </a:r>
            <a:endParaRPr/>
          </a:p>
        </p:txBody>
      </p:sp>
      <p:sp>
        <p:nvSpPr>
          <p:cNvPr id="1212" name="Google Shape;1212;p85"/>
          <p:cNvSpPr/>
          <p:nvPr/>
        </p:nvSpPr>
        <p:spPr>
          <a:xfrm>
            <a:off x="5932893" y="1829385"/>
            <a:ext cx="1543672" cy="91439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Relacionamiento con Proveedores</a:t>
            </a:r>
            <a:endParaRPr/>
          </a:p>
        </p:txBody>
      </p:sp>
      <p:sp>
        <p:nvSpPr>
          <p:cNvPr id="1213" name="Google Shape;1213;p85"/>
          <p:cNvSpPr/>
          <p:nvPr/>
        </p:nvSpPr>
        <p:spPr>
          <a:xfrm>
            <a:off x="4227486" y="1829384"/>
            <a:ext cx="1371600" cy="91439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Organización de la Seguridad de la Información</a:t>
            </a:r>
            <a:endParaRPr/>
          </a:p>
        </p:txBody>
      </p:sp>
      <p:sp>
        <p:nvSpPr>
          <p:cNvPr id="1214" name="Google Shape;1214;p85"/>
          <p:cNvSpPr/>
          <p:nvPr/>
        </p:nvSpPr>
        <p:spPr>
          <a:xfrm>
            <a:off x="5195054" y="1226113"/>
            <a:ext cx="1371600" cy="509723"/>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Políticas de Seguridad</a:t>
            </a:r>
            <a:endParaRPr/>
          </a:p>
        </p:txBody>
      </p:sp>
      <p:cxnSp>
        <p:nvCxnSpPr>
          <p:cNvPr id="1215" name="Google Shape;1215;p85"/>
          <p:cNvCxnSpPr/>
          <p:nvPr/>
        </p:nvCxnSpPr>
        <p:spPr>
          <a:xfrm flipH="1">
            <a:off x="322455" y="1034686"/>
            <a:ext cx="4630278" cy="4963521"/>
          </a:xfrm>
          <a:prstGeom prst="straightConnector1">
            <a:avLst/>
          </a:prstGeom>
          <a:noFill/>
          <a:ln cap="flat" cmpd="sng" w="76200">
            <a:solidFill>
              <a:schemeClr val="accent6"/>
            </a:solidFill>
            <a:prstDash val="solid"/>
            <a:miter lim="800000"/>
            <a:headEnd len="sm" w="sm" type="none"/>
            <a:tailEnd len="med" w="med" type="triangle"/>
          </a:ln>
        </p:spPr>
      </p:cxnSp>
      <p:sp>
        <p:nvSpPr>
          <p:cNvPr id="1216" name="Google Shape;1216;p85"/>
          <p:cNvSpPr/>
          <p:nvPr/>
        </p:nvSpPr>
        <p:spPr>
          <a:xfrm rot="-2807581">
            <a:off x="3252191" y="1527908"/>
            <a:ext cx="1361231" cy="41685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s-ES" sz="1800" u="none" cap="none" strike="noStrike">
                <a:solidFill>
                  <a:srgbClr val="FFFFFF"/>
                </a:solidFill>
                <a:latin typeface="Calibri"/>
                <a:ea typeface="Calibri"/>
                <a:cs typeface="Calibri"/>
                <a:sym typeface="Calibri"/>
              </a:rPr>
              <a:t>Estratégico</a:t>
            </a:r>
            <a:endParaRPr/>
          </a:p>
        </p:txBody>
      </p:sp>
      <p:sp>
        <p:nvSpPr>
          <p:cNvPr id="1217" name="Google Shape;1217;p85"/>
          <p:cNvSpPr/>
          <p:nvPr/>
        </p:nvSpPr>
        <p:spPr>
          <a:xfrm rot="-2807581">
            <a:off x="1664800" y="3284328"/>
            <a:ext cx="1223726" cy="41685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s-ES" sz="1800" u="none" cap="none" strike="noStrike">
                <a:solidFill>
                  <a:srgbClr val="FFFFFF"/>
                </a:solidFill>
                <a:latin typeface="Calibri"/>
                <a:ea typeface="Calibri"/>
                <a:cs typeface="Calibri"/>
                <a:sym typeface="Calibri"/>
              </a:rPr>
              <a:t>Táctico</a:t>
            </a:r>
            <a:endParaRPr/>
          </a:p>
        </p:txBody>
      </p:sp>
      <p:sp>
        <p:nvSpPr>
          <p:cNvPr id="1218" name="Google Shape;1218;p85"/>
          <p:cNvSpPr/>
          <p:nvPr/>
        </p:nvSpPr>
        <p:spPr>
          <a:xfrm rot="-2807581">
            <a:off x="428260" y="4617509"/>
            <a:ext cx="1223726" cy="41685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s-ES" sz="1800" u="none" cap="none" strike="noStrike">
                <a:solidFill>
                  <a:srgbClr val="FFFFFF"/>
                </a:solidFill>
                <a:latin typeface="Calibri"/>
                <a:ea typeface="Calibri"/>
                <a:cs typeface="Calibri"/>
                <a:sym typeface="Calibri"/>
              </a:rPr>
              <a:t>Operativo</a:t>
            </a:r>
            <a:endParaRPr/>
          </a:p>
        </p:txBody>
      </p:sp>
      <p:grpSp>
        <p:nvGrpSpPr>
          <p:cNvPr id="1219" name="Google Shape;1219;p85"/>
          <p:cNvGrpSpPr/>
          <p:nvPr/>
        </p:nvGrpSpPr>
        <p:grpSpPr>
          <a:xfrm>
            <a:off x="1832190" y="1006547"/>
            <a:ext cx="2102363" cy="1118840"/>
            <a:chOff x="1118383" y="1005147"/>
            <a:chExt cx="2102363" cy="1015663"/>
          </a:xfrm>
        </p:grpSpPr>
        <p:sp>
          <p:nvSpPr>
            <p:cNvPr id="1220" name="Google Shape;1220;p85"/>
            <p:cNvSpPr/>
            <p:nvPr/>
          </p:nvSpPr>
          <p:spPr>
            <a:xfrm rot="10800000">
              <a:off x="1118383" y="1039394"/>
              <a:ext cx="2102363" cy="946008"/>
            </a:xfrm>
            <a:prstGeom prst="triangle">
              <a:avLst>
                <a:gd fmla="val 50640"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1221" name="Google Shape;1221;p85"/>
            <p:cNvSpPr txBox="1"/>
            <p:nvPr/>
          </p:nvSpPr>
          <p:spPr>
            <a:xfrm>
              <a:off x="1477990" y="1005147"/>
              <a:ext cx="1383147"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Evaluación</a:t>
              </a:r>
              <a:endParaRPr/>
            </a:p>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 y Tratamiento </a:t>
              </a:r>
              <a:endParaRPr/>
            </a:p>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del Riesgo</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1222" name="Google Shape;1222;p85"/>
          <p:cNvCxnSpPr/>
          <p:nvPr/>
        </p:nvCxnSpPr>
        <p:spPr>
          <a:xfrm>
            <a:off x="2555071" y="2799885"/>
            <a:ext cx="6518591" cy="37427"/>
          </a:xfrm>
          <a:prstGeom prst="straightConnector1">
            <a:avLst/>
          </a:prstGeom>
          <a:noFill/>
          <a:ln cap="flat" cmpd="sng" w="9525">
            <a:solidFill>
              <a:schemeClr val="accent1"/>
            </a:solidFill>
            <a:prstDash val="dash"/>
            <a:miter lim="800000"/>
            <a:headEnd len="sm" w="sm" type="none"/>
            <a:tailEnd len="sm" w="sm" type="none"/>
          </a:ln>
        </p:spPr>
      </p:cxnSp>
      <p:cxnSp>
        <p:nvCxnSpPr>
          <p:cNvPr id="1223" name="Google Shape;1223;p85"/>
          <p:cNvCxnSpPr/>
          <p:nvPr/>
        </p:nvCxnSpPr>
        <p:spPr>
          <a:xfrm>
            <a:off x="1265211" y="4158414"/>
            <a:ext cx="8765059" cy="18857"/>
          </a:xfrm>
          <a:prstGeom prst="straightConnector1">
            <a:avLst/>
          </a:prstGeom>
          <a:noFill/>
          <a:ln cap="flat" cmpd="sng" w="9525">
            <a:solidFill>
              <a:schemeClr val="accent1"/>
            </a:solidFill>
            <a:prstDash val="dash"/>
            <a:miter lim="800000"/>
            <a:headEnd len="sm" w="sm" type="none"/>
            <a:tailEnd len="sm" w="sm" type="none"/>
          </a:ln>
        </p:spPr>
      </p:cxnSp>
      <p:sp>
        <p:nvSpPr>
          <p:cNvPr id="1224" name="Google Shape;1224;p85"/>
          <p:cNvSpPr/>
          <p:nvPr/>
        </p:nvSpPr>
        <p:spPr>
          <a:xfrm>
            <a:off x="8633012" y="1372446"/>
            <a:ext cx="242072" cy="18053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5" name="Google Shape;1225;p85"/>
          <p:cNvSpPr/>
          <p:nvPr/>
        </p:nvSpPr>
        <p:spPr>
          <a:xfrm>
            <a:off x="8633012" y="1739526"/>
            <a:ext cx="242072" cy="180539"/>
          </a:xfrm>
          <a:prstGeom prst="roundRect">
            <a:avLst>
              <a:gd fmla="val 16667" name="adj"/>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6" name="Google Shape;1226;p85"/>
          <p:cNvSpPr/>
          <p:nvPr/>
        </p:nvSpPr>
        <p:spPr>
          <a:xfrm>
            <a:off x="8633012" y="2108597"/>
            <a:ext cx="242072" cy="180539"/>
          </a:xfrm>
          <a:prstGeom prst="roundRect">
            <a:avLst>
              <a:gd fmla="val 16667" name="adj"/>
            </a:avLst>
          </a:prstGeom>
          <a:solidFill>
            <a:srgbClr val="385623"/>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7" name="Google Shape;1227;p85"/>
          <p:cNvSpPr/>
          <p:nvPr/>
        </p:nvSpPr>
        <p:spPr>
          <a:xfrm>
            <a:off x="8633012" y="1043292"/>
            <a:ext cx="242072" cy="180539"/>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8" name="Google Shape;1228;p85"/>
          <p:cNvSpPr txBox="1"/>
          <p:nvPr/>
        </p:nvSpPr>
        <p:spPr>
          <a:xfrm>
            <a:off x="8875084" y="995061"/>
            <a:ext cx="16785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s-ES" sz="1200" u="none" cap="none" strike="noStrike">
                <a:solidFill>
                  <a:srgbClr val="000000"/>
                </a:solidFill>
                <a:latin typeface="Calibri"/>
                <a:ea typeface="Calibri"/>
                <a:cs typeface="Calibri"/>
                <a:sym typeface="Calibri"/>
              </a:rPr>
              <a:t>Seguridad Organizativa </a:t>
            </a:r>
            <a:endParaRPr/>
          </a:p>
        </p:txBody>
      </p:sp>
      <p:sp>
        <p:nvSpPr>
          <p:cNvPr id="1229" name="Google Shape;1229;p85"/>
          <p:cNvSpPr txBox="1"/>
          <p:nvPr/>
        </p:nvSpPr>
        <p:spPr>
          <a:xfrm>
            <a:off x="8875084" y="1336886"/>
            <a:ext cx="16785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s-ES" sz="1200" u="none" cap="none" strike="noStrike">
                <a:solidFill>
                  <a:srgbClr val="000000"/>
                </a:solidFill>
                <a:latin typeface="Calibri"/>
                <a:ea typeface="Calibri"/>
                <a:cs typeface="Calibri"/>
                <a:sym typeface="Calibri"/>
              </a:rPr>
              <a:t>Seguridad Lógica</a:t>
            </a:r>
            <a:endParaRPr/>
          </a:p>
        </p:txBody>
      </p:sp>
      <p:sp>
        <p:nvSpPr>
          <p:cNvPr id="1230" name="Google Shape;1230;p85"/>
          <p:cNvSpPr txBox="1"/>
          <p:nvPr/>
        </p:nvSpPr>
        <p:spPr>
          <a:xfrm>
            <a:off x="8875084" y="1690884"/>
            <a:ext cx="16785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s-ES" sz="1200" u="none" cap="none" strike="noStrike">
                <a:solidFill>
                  <a:srgbClr val="000000"/>
                </a:solidFill>
                <a:latin typeface="Calibri"/>
                <a:ea typeface="Calibri"/>
                <a:cs typeface="Calibri"/>
                <a:sym typeface="Calibri"/>
              </a:rPr>
              <a:t>Seguridad Física </a:t>
            </a:r>
            <a:endParaRPr/>
          </a:p>
        </p:txBody>
      </p:sp>
      <p:sp>
        <p:nvSpPr>
          <p:cNvPr id="1231" name="Google Shape;1231;p85"/>
          <p:cNvSpPr txBox="1"/>
          <p:nvPr/>
        </p:nvSpPr>
        <p:spPr>
          <a:xfrm>
            <a:off x="8875084" y="2058685"/>
            <a:ext cx="167857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s-ES" sz="1200" u="none" cap="none" strike="noStrike">
                <a:solidFill>
                  <a:srgbClr val="000000"/>
                </a:solidFill>
                <a:latin typeface="Calibri"/>
                <a:ea typeface="Calibri"/>
                <a:cs typeface="Calibri"/>
                <a:sym typeface="Calibri"/>
              </a:rPr>
              <a:t>Seguridad Legal</a:t>
            </a:r>
            <a:endParaRPr/>
          </a:p>
        </p:txBody>
      </p:sp>
    </p:spTree>
  </p:cSld>
  <p:clrMapOvr>
    <a:masterClrMapping/>
  </p:clrMapOvr>
  <p:transition spd="slow">
    <p:push/>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86"/>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7" name="Google Shape;1237;p86"/>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Capas de Seguridad Técnicas</a:t>
            </a:r>
            <a:endParaRPr/>
          </a:p>
        </p:txBody>
      </p:sp>
      <p:grpSp>
        <p:nvGrpSpPr>
          <p:cNvPr id="1238" name="Google Shape;1238;p86"/>
          <p:cNvGrpSpPr/>
          <p:nvPr/>
        </p:nvGrpSpPr>
        <p:grpSpPr>
          <a:xfrm>
            <a:off x="1127302" y="1096711"/>
            <a:ext cx="9937396" cy="5387568"/>
            <a:chOff x="412936" y="1194117"/>
            <a:chExt cx="8909373" cy="4676190"/>
          </a:xfrm>
        </p:grpSpPr>
        <p:pic>
          <p:nvPicPr>
            <p:cNvPr id="1239" name="Google Shape;1239;p86"/>
            <p:cNvPicPr preferRelativeResize="0"/>
            <p:nvPr/>
          </p:nvPicPr>
          <p:blipFill rotWithShape="1">
            <a:blip r:embed="rId3">
              <a:alphaModFix/>
            </a:blip>
            <a:srcRect b="0" l="0" r="0" t="0"/>
            <a:stretch/>
          </p:blipFill>
          <p:spPr>
            <a:xfrm>
              <a:off x="412936" y="1194117"/>
              <a:ext cx="8909373" cy="4676190"/>
            </a:xfrm>
            <a:prstGeom prst="rect">
              <a:avLst/>
            </a:prstGeom>
            <a:noFill/>
            <a:ln>
              <a:noFill/>
            </a:ln>
          </p:spPr>
        </p:pic>
        <p:sp>
          <p:nvSpPr>
            <p:cNvPr id="1240" name="Google Shape;1240;p86"/>
            <p:cNvSpPr txBox="1"/>
            <p:nvPr/>
          </p:nvSpPr>
          <p:spPr>
            <a:xfrm>
              <a:off x="5801889" y="1274799"/>
              <a:ext cx="352042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Defensa en Profundidad</a:t>
              </a:r>
              <a:endParaRPr/>
            </a:p>
            <a:p>
              <a:pPr indent="0" lvl="0" marL="0" marR="0" rtl="0" algn="ctr">
                <a:lnSpc>
                  <a:spcPct val="100000"/>
                </a:lnSpc>
                <a:spcBef>
                  <a:spcPts val="0"/>
                </a:spcBef>
                <a:spcAft>
                  <a:spcPts val="0"/>
                </a:spcAft>
                <a:buClr>
                  <a:srgbClr val="FFFFFF"/>
                </a:buClr>
                <a:buSzPts val="1400"/>
                <a:buFont typeface="Calibri"/>
                <a:buNone/>
              </a:pPr>
              <a:r>
                <a:rPr b="0" i="0" lang="es-ES" sz="1400" u="none" cap="none" strike="noStrike">
                  <a:solidFill>
                    <a:srgbClr val="FFFFFF"/>
                  </a:solidFill>
                  <a:latin typeface="Calibri"/>
                  <a:ea typeface="Calibri"/>
                  <a:cs typeface="Calibri"/>
                  <a:sym typeface="Calibri"/>
                </a:rPr>
                <a:t>Seguridad en Capas</a:t>
              </a:r>
              <a:endParaRPr/>
            </a:p>
          </p:txBody>
        </p:sp>
      </p:grpSp>
    </p:spTree>
  </p:cSld>
  <p:clrMapOvr>
    <a:masterClrMapping/>
  </p:clrMapOvr>
  <p:transition spd="slow">
    <p:push/>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87"/>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46" name="Google Shape;1246;p87"/>
          <p:cNvSpPr txBox="1"/>
          <p:nvPr/>
        </p:nvSpPr>
        <p:spPr>
          <a:xfrm>
            <a:off x="0" y="116632"/>
            <a:ext cx="12192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lang="es-ES" sz="3300">
                <a:solidFill>
                  <a:srgbClr val="00B050"/>
                </a:solidFill>
                <a:latin typeface="Montserrat"/>
                <a:ea typeface="Montserrat"/>
                <a:cs typeface="Montserrat"/>
                <a:sym typeface="Montserrat"/>
              </a:rPr>
              <a:t>Esquema de Gobierno de </a:t>
            </a:r>
            <a:r>
              <a:rPr b="1" i="0" lang="es-ES" sz="3300" u="none" cap="none" strike="noStrike">
                <a:solidFill>
                  <a:srgbClr val="00B050"/>
                </a:solidFill>
                <a:latin typeface="Montserrat"/>
                <a:ea typeface="Montserrat"/>
                <a:cs typeface="Montserrat"/>
                <a:sym typeface="Montserrat"/>
              </a:rPr>
              <a:t>Seguridad de la Información</a:t>
            </a:r>
            <a:endParaRPr/>
          </a:p>
        </p:txBody>
      </p:sp>
      <p:sp>
        <p:nvSpPr>
          <p:cNvPr id="1247" name="Google Shape;1247;p87"/>
          <p:cNvSpPr txBox="1"/>
          <p:nvPr/>
        </p:nvSpPr>
        <p:spPr>
          <a:xfrm>
            <a:off x="7455878" y="1194117"/>
            <a:ext cx="368573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Calibri"/>
              <a:buNone/>
            </a:pPr>
            <a:r>
              <a:rPr b="0" i="0" lang="es-ES" sz="1600" u="none" cap="none" strike="noStrike">
                <a:solidFill>
                  <a:srgbClr val="FFFFFF"/>
                </a:solidFill>
                <a:latin typeface="Calibri"/>
                <a:ea typeface="Calibri"/>
                <a:cs typeface="Calibri"/>
                <a:sym typeface="Calibri"/>
              </a:rPr>
              <a:t>Defensa en Profundidad</a:t>
            </a:r>
            <a:endParaRPr/>
          </a:p>
          <a:p>
            <a:pPr indent="0" lvl="0" marL="0" marR="0" rtl="0" algn="ctr">
              <a:lnSpc>
                <a:spcPct val="100000"/>
              </a:lnSpc>
              <a:spcBef>
                <a:spcPts val="0"/>
              </a:spcBef>
              <a:spcAft>
                <a:spcPts val="0"/>
              </a:spcAft>
              <a:buClr>
                <a:srgbClr val="FFFFFF"/>
              </a:buClr>
              <a:buSzPts val="1600"/>
              <a:buFont typeface="Calibri"/>
              <a:buNone/>
            </a:pPr>
            <a:r>
              <a:rPr b="0" i="0" lang="es-ES" sz="1600" u="none" cap="none" strike="noStrike">
                <a:solidFill>
                  <a:srgbClr val="FFFFFF"/>
                </a:solidFill>
                <a:latin typeface="Calibri"/>
                <a:ea typeface="Calibri"/>
                <a:cs typeface="Calibri"/>
                <a:sym typeface="Calibri"/>
              </a:rPr>
              <a:t>Seguridad en Capas</a:t>
            </a:r>
            <a:endParaRPr/>
          </a:p>
        </p:txBody>
      </p:sp>
      <p:pic>
        <p:nvPicPr>
          <p:cNvPr id="1248" name="Google Shape;1248;p87"/>
          <p:cNvPicPr preferRelativeResize="0"/>
          <p:nvPr/>
        </p:nvPicPr>
        <p:blipFill>
          <a:blip r:embed="rId3">
            <a:alphaModFix/>
          </a:blip>
          <a:stretch>
            <a:fillRect/>
          </a:stretch>
        </p:blipFill>
        <p:spPr>
          <a:xfrm>
            <a:off x="516725" y="1091767"/>
            <a:ext cx="11158559" cy="4774309"/>
          </a:xfrm>
          <a:prstGeom prst="rect">
            <a:avLst/>
          </a:prstGeom>
          <a:noFill/>
          <a:ln>
            <a:noFill/>
          </a:ln>
        </p:spPr>
      </p:pic>
      <p:sp>
        <p:nvSpPr>
          <p:cNvPr id="1249" name="Google Shape;1249;p87"/>
          <p:cNvSpPr txBox="1"/>
          <p:nvPr/>
        </p:nvSpPr>
        <p:spPr>
          <a:xfrm>
            <a:off x="516725" y="5977775"/>
            <a:ext cx="68106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s-ES" sz="2800">
                <a:solidFill>
                  <a:schemeClr val="dk1"/>
                </a:solidFill>
                <a:latin typeface="Calibri"/>
                <a:ea typeface="Calibri"/>
                <a:cs typeface="Calibri"/>
                <a:sym typeface="Calibri"/>
              </a:rPr>
              <a:t>*Importante: 114 controles</a:t>
            </a:r>
            <a:endParaRPr b="1" sz="2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B5C"/>
        </a:solidFill>
      </p:bgPr>
    </p:bg>
    <p:spTree>
      <p:nvGrpSpPr>
        <p:cNvPr id="273" name="Shape 273"/>
        <p:cNvGrpSpPr/>
        <p:nvPr/>
      </p:nvGrpSpPr>
      <p:grpSpPr>
        <a:xfrm>
          <a:off x="0" y="0"/>
          <a:ext cx="0" cy="0"/>
          <a:chOff x="0" y="0"/>
          <a:chExt cx="0" cy="0"/>
        </a:xfrm>
      </p:grpSpPr>
      <p:pic>
        <p:nvPicPr>
          <p:cNvPr id="274" name="Google Shape;274;p9"/>
          <p:cNvPicPr preferRelativeResize="0"/>
          <p:nvPr/>
        </p:nvPicPr>
        <p:blipFill rotWithShape="1">
          <a:blip r:embed="rId3">
            <a:alphaModFix/>
          </a:blip>
          <a:srcRect b="0" l="0" r="0" t="0"/>
          <a:stretch/>
        </p:blipFill>
        <p:spPr>
          <a:xfrm>
            <a:off x="254001" y="254001"/>
            <a:ext cx="636699" cy="636699"/>
          </a:xfrm>
          <a:prstGeom prst="rect">
            <a:avLst/>
          </a:prstGeom>
          <a:noFill/>
          <a:ln>
            <a:noFill/>
          </a:ln>
        </p:spPr>
      </p:pic>
      <p:pic>
        <p:nvPicPr>
          <p:cNvPr id="275" name="Google Shape;275;p9"/>
          <p:cNvPicPr preferRelativeResize="0"/>
          <p:nvPr/>
        </p:nvPicPr>
        <p:blipFill rotWithShape="1">
          <a:blip r:embed="rId4">
            <a:alphaModFix/>
          </a:blip>
          <a:srcRect b="0" l="0" r="0" t="0"/>
          <a:stretch/>
        </p:blipFill>
        <p:spPr>
          <a:xfrm rot="10800000">
            <a:off x="11328401" y="5969001"/>
            <a:ext cx="636699" cy="636699"/>
          </a:xfrm>
          <a:prstGeom prst="rect">
            <a:avLst/>
          </a:prstGeom>
          <a:noFill/>
          <a:ln>
            <a:noFill/>
          </a:ln>
        </p:spPr>
      </p:pic>
      <p:sp>
        <p:nvSpPr>
          <p:cNvPr id="276" name="Google Shape;276;p9"/>
          <p:cNvSpPr txBox="1"/>
          <p:nvPr/>
        </p:nvSpPr>
        <p:spPr>
          <a:xfrm>
            <a:off x="552811" y="856083"/>
            <a:ext cx="11512133"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133">
                <a:solidFill>
                  <a:srgbClr val="FFFFFF"/>
                </a:solidFill>
                <a:latin typeface="Arial"/>
                <a:ea typeface="Arial"/>
                <a:cs typeface="Arial"/>
                <a:sym typeface="Arial"/>
              </a:rPr>
              <a:t>Es generar la seguridad pertinente frente a información no disponible a todo público, es decir, garantiza el nivel necesario de secreto y acceso de los usuarios a la información, como  a su vez su trato evitando la divulgación no autorizada. </a:t>
            </a:r>
            <a:endParaRPr/>
          </a:p>
        </p:txBody>
      </p:sp>
      <p:sp>
        <p:nvSpPr>
          <p:cNvPr id="277" name="Google Shape;277;p9"/>
          <p:cNvSpPr txBox="1"/>
          <p:nvPr/>
        </p:nvSpPr>
        <p:spPr>
          <a:xfrm>
            <a:off x="2821099" y="192032"/>
            <a:ext cx="9144000" cy="50276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2667">
                <a:solidFill>
                  <a:srgbClr val="00B050"/>
                </a:solidFill>
                <a:latin typeface="Arial Black"/>
                <a:ea typeface="Arial Black"/>
                <a:cs typeface="Arial Black"/>
                <a:sym typeface="Arial Black"/>
              </a:rPr>
              <a:t>Confidencialidad</a:t>
            </a:r>
            <a:endParaRPr sz="2667">
              <a:solidFill>
                <a:srgbClr val="00B050"/>
              </a:solidFill>
              <a:latin typeface="Arial Black"/>
              <a:ea typeface="Arial Black"/>
              <a:cs typeface="Arial Black"/>
              <a:sym typeface="Arial Black"/>
            </a:endParaRPr>
          </a:p>
        </p:txBody>
      </p:sp>
      <p:pic>
        <p:nvPicPr>
          <p:cNvPr id="278" name="Google Shape;278;p9"/>
          <p:cNvPicPr preferRelativeResize="0"/>
          <p:nvPr/>
        </p:nvPicPr>
        <p:blipFill rotWithShape="1">
          <a:blip r:embed="rId5">
            <a:alphaModFix/>
          </a:blip>
          <a:srcRect b="0" l="0" r="0" t="0"/>
          <a:stretch/>
        </p:blipFill>
        <p:spPr>
          <a:xfrm>
            <a:off x="8212992" y="3937000"/>
            <a:ext cx="3975100" cy="2946400"/>
          </a:xfrm>
          <a:prstGeom prst="rect">
            <a:avLst/>
          </a:prstGeom>
          <a:noFill/>
          <a:ln>
            <a:noFill/>
          </a:ln>
        </p:spPr>
      </p:pic>
      <p:sp>
        <p:nvSpPr>
          <p:cNvPr id="279" name="Google Shape;279;p9"/>
          <p:cNvSpPr txBox="1"/>
          <p:nvPr/>
        </p:nvSpPr>
        <p:spPr>
          <a:xfrm>
            <a:off x="254000" y="2750885"/>
            <a:ext cx="7498921" cy="4031104"/>
          </a:xfrm>
          <a:prstGeom prst="rect">
            <a:avLst/>
          </a:prstGeom>
          <a:noFill/>
          <a:ln>
            <a:noFill/>
          </a:ln>
        </p:spPr>
        <p:txBody>
          <a:bodyPr anchorCtr="0" anchor="t" bIns="45700" lIns="91425" spcFirstLastPara="1" rIns="91425" wrap="square" tIns="45700">
            <a:spAutoFit/>
          </a:bodyPr>
          <a:lstStyle/>
          <a:p>
            <a:pPr indent="-304815" lvl="0" marL="304815" marR="0" rtl="0" algn="just">
              <a:spcBef>
                <a:spcPts val="0"/>
              </a:spcBef>
              <a:spcAft>
                <a:spcPts val="0"/>
              </a:spcAft>
              <a:buClr>
                <a:srgbClr val="FFFFFF"/>
              </a:buClr>
              <a:buSzPts val="2133"/>
              <a:buFont typeface="Arial"/>
              <a:buChar char="•"/>
            </a:pPr>
            <a:r>
              <a:rPr b="1" lang="es-ES" sz="2133">
                <a:solidFill>
                  <a:srgbClr val="FFFFFF"/>
                </a:solidFill>
                <a:latin typeface="Arial"/>
                <a:ea typeface="Arial"/>
                <a:cs typeface="Arial"/>
                <a:sym typeface="Arial"/>
              </a:rPr>
              <a:t>Secreta: </a:t>
            </a:r>
            <a:r>
              <a:rPr lang="es-ES" sz="2133">
                <a:solidFill>
                  <a:srgbClr val="FFFFFF"/>
                </a:solidFill>
                <a:latin typeface="Arial"/>
                <a:ea typeface="Arial"/>
                <a:cs typeface="Arial"/>
                <a:sym typeface="Arial"/>
              </a:rPr>
              <a:t>Es aquella información la cuál puede generar severos daños a la organización si se publica. </a:t>
            </a:r>
            <a:endParaRPr/>
          </a:p>
          <a:p>
            <a:pPr indent="-304815" lvl="0" marL="304815" marR="0" rtl="0" algn="just">
              <a:spcBef>
                <a:spcPts val="0"/>
              </a:spcBef>
              <a:spcAft>
                <a:spcPts val="0"/>
              </a:spcAft>
              <a:buClr>
                <a:srgbClr val="FFFFFF"/>
              </a:buClr>
              <a:buSzPts val="2133"/>
              <a:buFont typeface="Arial"/>
              <a:buChar char="•"/>
            </a:pPr>
            <a:r>
              <a:rPr b="1" lang="es-ES" sz="2133">
                <a:solidFill>
                  <a:srgbClr val="FFFFFF"/>
                </a:solidFill>
                <a:latin typeface="Arial"/>
                <a:ea typeface="Arial"/>
                <a:cs typeface="Arial"/>
                <a:sym typeface="Arial"/>
              </a:rPr>
              <a:t>Confidencial: </a:t>
            </a:r>
            <a:r>
              <a:rPr lang="es-ES" sz="2133">
                <a:solidFill>
                  <a:srgbClr val="FFFFFF"/>
                </a:solidFill>
                <a:latin typeface="Arial"/>
                <a:ea typeface="Arial"/>
                <a:cs typeface="Arial"/>
                <a:sym typeface="Arial"/>
              </a:rPr>
              <a:t>Se refiere a un nivel incrementado en la seguridad, es decir, puede perjudicar a la organización si se publica.</a:t>
            </a:r>
            <a:endParaRPr/>
          </a:p>
          <a:p>
            <a:pPr indent="-304815" lvl="0" marL="304815" marR="0" rtl="0" algn="just">
              <a:spcBef>
                <a:spcPts val="0"/>
              </a:spcBef>
              <a:spcAft>
                <a:spcPts val="0"/>
              </a:spcAft>
              <a:buClr>
                <a:srgbClr val="FFFFFF"/>
              </a:buClr>
              <a:buSzPts val="2133"/>
              <a:buFont typeface="Arial"/>
              <a:buChar char="•"/>
            </a:pPr>
            <a:r>
              <a:rPr b="1" lang="es-ES" sz="2133">
                <a:solidFill>
                  <a:srgbClr val="FFFFFF"/>
                </a:solidFill>
                <a:latin typeface="Arial"/>
                <a:ea typeface="Arial"/>
                <a:cs typeface="Arial"/>
                <a:sym typeface="Arial"/>
              </a:rPr>
              <a:t>Restringido: </a:t>
            </a:r>
            <a:r>
              <a:rPr lang="es-ES" sz="2133">
                <a:solidFill>
                  <a:srgbClr val="FFFFFF"/>
                </a:solidFill>
                <a:latin typeface="Arial"/>
                <a:ea typeface="Arial"/>
                <a:cs typeface="Arial"/>
                <a:sym typeface="Arial"/>
              </a:rPr>
              <a:t>Se refiere a niveles intermedios de confidencialidad, es decir puede producir efectos negativos si está disponible a todo público.</a:t>
            </a:r>
            <a:endParaRPr/>
          </a:p>
          <a:p>
            <a:pPr indent="-304815" lvl="0" marL="304815" marR="0" rtl="0" algn="just">
              <a:spcBef>
                <a:spcPts val="0"/>
              </a:spcBef>
              <a:spcAft>
                <a:spcPts val="0"/>
              </a:spcAft>
              <a:buClr>
                <a:srgbClr val="FFFFFF"/>
              </a:buClr>
              <a:buSzPts val="2133"/>
              <a:buFont typeface="Arial"/>
              <a:buChar char="•"/>
            </a:pPr>
            <a:r>
              <a:rPr b="1" lang="es-ES" sz="2133">
                <a:solidFill>
                  <a:srgbClr val="FFFFFF"/>
                </a:solidFill>
                <a:latin typeface="Arial"/>
                <a:ea typeface="Arial"/>
                <a:cs typeface="Arial"/>
                <a:sym typeface="Arial"/>
              </a:rPr>
              <a:t>Uso interno: </a:t>
            </a:r>
            <a:r>
              <a:rPr lang="es-ES" sz="2133">
                <a:solidFill>
                  <a:srgbClr val="FFFFFF"/>
                </a:solidFill>
                <a:latin typeface="Arial"/>
                <a:ea typeface="Arial"/>
                <a:cs typeface="Arial"/>
                <a:sym typeface="Arial"/>
              </a:rPr>
              <a:t>Es aquella información de bajo nivel de confidencialidad.</a:t>
            </a:r>
            <a:endParaRPr/>
          </a:p>
          <a:p>
            <a:pPr indent="-304815" lvl="0" marL="304815" marR="0" rtl="0" algn="just">
              <a:spcBef>
                <a:spcPts val="0"/>
              </a:spcBef>
              <a:spcAft>
                <a:spcPts val="0"/>
              </a:spcAft>
              <a:buClr>
                <a:srgbClr val="FFFFFF"/>
              </a:buClr>
              <a:buSzPts val="2133"/>
              <a:buFont typeface="Arial"/>
              <a:buChar char="•"/>
            </a:pPr>
            <a:r>
              <a:rPr b="1" lang="es-ES" sz="2133">
                <a:solidFill>
                  <a:srgbClr val="FFFFFF"/>
                </a:solidFill>
                <a:latin typeface="Arial"/>
                <a:ea typeface="Arial"/>
                <a:cs typeface="Arial"/>
                <a:sym typeface="Arial"/>
              </a:rPr>
              <a:t>Público</a:t>
            </a:r>
            <a:r>
              <a:rPr lang="es-ES" sz="2133">
                <a:solidFill>
                  <a:srgbClr val="FFFFFF"/>
                </a:solidFill>
                <a:latin typeface="Arial"/>
                <a:ea typeface="Arial"/>
                <a:cs typeface="Arial"/>
                <a:sym typeface="Arial"/>
              </a:rPr>
              <a:t>: No contiene ningún nivel de confidencialidad, por lo tanto todas las personas pueden ver la información. </a:t>
            </a:r>
            <a:endParaRPr/>
          </a:p>
        </p:txBody>
      </p:sp>
      <p:sp>
        <p:nvSpPr>
          <p:cNvPr id="280" name="Google Shape;280;p9"/>
          <p:cNvSpPr txBox="1"/>
          <p:nvPr/>
        </p:nvSpPr>
        <p:spPr>
          <a:xfrm>
            <a:off x="4015184" y="2043741"/>
            <a:ext cx="5638800" cy="53373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s-ES" sz="2133">
                <a:solidFill>
                  <a:srgbClr val="FFFFFF"/>
                </a:solidFill>
                <a:latin typeface="Arial Black"/>
                <a:ea typeface="Arial Black"/>
                <a:cs typeface="Arial Black"/>
                <a:sym typeface="Arial Black"/>
              </a:rPr>
              <a:t>Clasificación de la Información: </a:t>
            </a:r>
            <a:endParaRPr sz="2133">
              <a:solidFill>
                <a:srgbClr val="FFFFFF"/>
              </a:solidFill>
              <a:latin typeface="Arial Black"/>
              <a:ea typeface="Arial Black"/>
              <a:cs typeface="Arial Black"/>
              <a:sym typeface="Arial Black"/>
            </a:endParaRPr>
          </a:p>
        </p:txBody>
      </p:sp>
      <p:pic>
        <p:nvPicPr>
          <p:cNvPr id="281" name="Google Shape;281;p9"/>
          <p:cNvPicPr preferRelativeResize="0"/>
          <p:nvPr/>
        </p:nvPicPr>
        <p:blipFill rotWithShape="1">
          <a:blip r:embed="rId6">
            <a:alphaModFix/>
          </a:blip>
          <a:srcRect b="27144" l="7556" r="7555" t="18571"/>
          <a:stretch/>
        </p:blipFill>
        <p:spPr>
          <a:xfrm rot="-1918252">
            <a:off x="2192206" y="2326778"/>
            <a:ext cx="8609399" cy="27228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88"/>
          <p:cNvSpPr/>
          <p:nvPr/>
        </p:nvSpPr>
        <p:spPr>
          <a:xfrm>
            <a:off x="-1" y="5905305"/>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56" name="Google Shape;1256;p88"/>
          <p:cNvSpPr/>
          <p:nvPr/>
        </p:nvSpPr>
        <p:spPr>
          <a:xfrm rot="5400000">
            <a:off x="6032846" y="-111240"/>
            <a:ext cx="150800" cy="12201600"/>
          </a:xfrm>
          <a:prstGeom prst="rect">
            <a:avLst/>
          </a:prstGeom>
          <a:gradFill>
            <a:gsLst>
              <a:gs pos="0">
                <a:srgbClr val="000014">
                  <a:alpha val="20000"/>
                </a:srgbClr>
              </a:gs>
              <a:gs pos="100000">
                <a:srgbClr val="000014">
                  <a:alpha val="0"/>
                </a:srgbClr>
              </a:gs>
            </a:gsLst>
            <a:lin ang="0" scaled="0"/>
          </a:gradFill>
          <a:ln>
            <a:noFill/>
          </a:ln>
        </p:spPr>
        <p:txBody>
          <a:bodyPr anchorCtr="0" anchor="ctr" bIns="58025" lIns="116100" spcFirstLastPara="1" rIns="116100" wrap="square" tIns="58025">
            <a:noAutofit/>
          </a:bodyPr>
          <a:lstStyle/>
          <a:p>
            <a:pPr indent="0" lvl="0" marL="0" marR="0" rtl="0" algn="ctr">
              <a:lnSpc>
                <a:spcPct val="100000"/>
              </a:lnSpc>
              <a:spcBef>
                <a:spcPts val="0"/>
              </a:spcBef>
              <a:spcAft>
                <a:spcPts val="0"/>
              </a:spcAft>
              <a:buClr>
                <a:schemeClr val="dk1"/>
              </a:buClr>
              <a:buSzPts val="2286"/>
              <a:buFont typeface="Calibri"/>
              <a:buNone/>
            </a:pPr>
            <a:r>
              <a:t/>
            </a:r>
            <a:endParaRPr b="0" i="0" sz="2286" u="none" cap="none" strike="noStrike">
              <a:solidFill>
                <a:srgbClr val="FFFFFF"/>
              </a:solidFill>
              <a:latin typeface="Calibri"/>
              <a:ea typeface="Calibri"/>
              <a:cs typeface="Calibri"/>
              <a:sym typeface="Calibri"/>
            </a:endParaRPr>
          </a:p>
        </p:txBody>
      </p:sp>
      <p:sp>
        <p:nvSpPr>
          <p:cNvPr id="1257" name="Google Shape;1257;p88"/>
          <p:cNvSpPr txBox="1"/>
          <p:nvPr/>
        </p:nvSpPr>
        <p:spPr>
          <a:xfrm>
            <a:off x="531442" y="5989895"/>
            <a:ext cx="11111880" cy="677814"/>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FFFFFF"/>
              </a:buClr>
              <a:buSzPts val="3300"/>
              <a:buFont typeface="Montserrat"/>
              <a:buNone/>
            </a:pPr>
            <a:r>
              <a:rPr b="1" i="0" lang="es-ES" sz="3300" u="none" cap="none" strike="noStrike">
                <a:solidFill>
                  <a:srgbClr val="FFFFFF"/>
                </a:solidFill>
                <a:latin typeface="Montserrat"/>
                <a:ea typeface="Montserrat"/>
                <a:cs typeface="Montserrat"/>
                <a:sym typeface="Montserrat"/>
              </a:rPr>
              <a:t>Estructura de Políticas</a:t>
            </a:r>
            <a:endParaRPr b="1" i="0" sz="3300" u="none" cap="none" strike="noStrike">
              <a:solidFill>
                <a:srgbClr val="FFFFFF"/>
              </a:solidFill>
              <a:latin typeface="Montserrat"/>
              <a:ea typeface="Montserrat"/>
              <a:cs typeface="Montserrat"/>
              <a:sym typeface="Montserrat"/>
            </a:endParaRPr>
          </a:p>
        </p:txBody>
      </p:sp>
      <p:pic>
        <p:nvPicPr>
          <p:cNvPr id="1258" name="Google Shape;1258;p88"/>
          <p:cNvPicPr preferRelativeResize="0"/>
          <p:nvPr/>
        </p:nvPicPr>
        <p:blipFill rotWithShape="1">
          <a:blip r:embed="rId3">
            <a:alphaModFix/>
          </a:blip>
          <a:srcRect b="0" l="0" r="0" t="0"/>
          <a:stretch/>
        </p:blipFill>
        <p:spPr>
          <a:xfrm>
            <a:off x="-1" y="-17121"/>
            <a:ext cx="12192001" cy="593128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89"/>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64" name="Google Shape;1264;p89"/>
          <p:cNvSpPr txBox="1"/>
          <p:nvPr/>
        </p:nvSpPr>
        <p:spPr>
          <a:xfrm>
            <a:off x="102462" y="152109"/>
            <a:ext cx="11078266" cy="668003"/>
          </a:xfrm>
          <a:prstGeom prst="rect">
            <a:avLst/>
          </a:prstGeom>
          <a:noFill/>
          <a:ln>
            <a:noFill/>
          </a:ln>
        </p:spPr>
        <p:txBody>
          <a:bodyPr anchorCtr="0" anchor="t" bIns="45700" lIns="91425" spcFirstLastPara="1" rIns="91425" wrap="square" tIns="45700">
            <a:spAutoFit/>
          </a:bodyPr>
          <a:lstStyle/>
          <a:p>
            <a:pPr indent="0" lvl="0" marL="0" marR="0" rtl="0" algn="ctr">
              <a:lnSpc>
                <a:spcPct val="178571"/>
              </a:lnSpc>
              <a:spcBef>
                <a:spcPts val="0"/>
              </a:spcBef>
              <a:spcAft>
                <a:spcPts val="0"/>
              </a:spcAft>
              <a:buClr>
                <a:srgbClr val="00B050"/>
              </a:buClr>
              <a:buSzPts val="2800"/>
              <a:buFont typeface="Montserrat"/>
              <a:buNone/>
            </a:pPr>
            <a:r>
              <a:rPr b="1" i="0" lang="es-ES" sz="2800" u="none" cap="none" strike="noStrike">
                <a:solidFill>
                  <a:srgbClr val="00B050"/>
                </a:solidFill>
                <a:latin typeface="Montserrat"/>
                <a:ea typeface="Montserrat"/>
                <a:cs typeface="Montserrat"/>
                <a:sym typeface="Montserrat"/>
              </a:rPr>
              <a:t>Política de Seguridad de Información</a:t>
            </a:r>
            <a:endParaRPr/>
          </a:p>
        </p:txBody>
      </p:sp>
      <p:sp>
        <p:nvSpPr>
          <p:cNvPr id="1265" name="Google Shape;1265;p89"/>
          <p:cNvSpPr/>
          <p:nvPr/>
        </p:nvSpPr>
        <p:spPr>
          <a:xfrm>
            <a:off x="596563" y="2851966"/>
            <a:ext cx="6199534" cy="2308324"/>
          </a:xfrm>
          <a:prstGeom prst="rect">
            <a:avLst/>
          </a:prstGeom>
          <a:solidFill>
            <a:schemeClr val="lt1"/>
          </a:solidFill>
          <a:ln>
            <a:noFill/>
          </a:ln>
        </p:spPr>
        <p:txBody>
          <a:bodyPr anchorCtr="0" anchor="t" bIns="45700" lIns="91425" spcFirstLastPara="1" rIns="91425" wrap="square" tIns="45700">
            <a:spAutoFit/>
          </a:bodyPr>
          <a:lstStyle/>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La política muestra el compromiso de la alta dirección.</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Esta adaptada a la empresa.</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Establece todos los objetivos de seguridad de la información.</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Exige el análisis periódico de riesgos.</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Exige documentación de la información.</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Establece pautas para el seguimiento de rendimiento.</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Busca la mejora continua.</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No hace alusión a ninguna tecnología especifica.</a:t>
            </a:r>
            <a:endParaRPr/>
          </a:p>
          <a:p>
            <a:pPr indent="-342900" lvl="1" marL="800100" marR="0" rtl="0" algn="just">
              <a:lnSpc>
                <a:spcPct val="100000"/>
              </a:lnSpc>
              <a:spcBef>
                <a:spcPts val="0"/>
              </a:spcBef>
              <a:spcAft>
                <a:spcPts val="0"/>
              </a:spcAft>
              <a:buClr>
                <a:srgbClr val="000000"/>
              </a:buClr>
              <a:buSzPts val="1600"/>
              <a:buFont typeface="Arial"/>
              <a:buChar char="•"/>
            </a:pPr>
            <a:r>
              <a:rPr b="0" i="0" lang="es-ES" sz="1600" u="none" cap="none" strike="noStrike">
                <a:solidFill>
                  <a:srgbClr val="000000"/>
                </a:solidFill>
                <a:latin typeface="Calibri"/>
                <a:ea typeface="Calibri"/>
                <a:cs typeface="Calibri"/>
                <a:sym typeface="Calibri"/>
              </a:rPr>
              <a:t>Se enfoca en procesos de la organización.</a:t>
            </a:r>
            <a:endParaRPr/>
          </a:p>
        </p:txBody>
      </p:sp>
      <p:pic>
        <p:nvPicPr>
          <p:cNvPr id="1266" name="Google Shape;1266;p89"/>
          <p:cNvPicPr preferRelativeResize="0"/>
          <p:nvPr/>
        </p:nvPicPr>
        <p:blipFill rotWithShape="1">
          <a:blip r:embed="rId3">
            <a:alphaModFix/>
          </a:blip>
          <a:srcRect b="0" l="0" r="0" t="0"/>
          <a:stretch/>
        </p:blipFill>
        <p:spPr>
          <a:xfrm>
            <a:off x="7537526" y="4471438"/>
            <a:ext cx="3922038" cy="2309395"/>
          </a:xfrm>
          <a:prstGeom prst="rect">
            <a:avLst/>
          </a:prstGeom>
          <a:noFill/>
          <a:ln>
            <a:noFill/>
          </a:ln>
        </p:spPr>
      </p:pic>
      <p:sp>
        <p:nvSpPr>
          <p:cNvPr id="1267" name="Google Shape;1267;p89"/>
          <p:cNvSpPr/>
          <p:nvPr/>
        </p:nvSpPr>
        <p:spPr>
          <a:xfrm>
            <a:off x="488986" y="1098589"/>
            <a:ext cx="11084430"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Calibri"/>
              <a:buNone/>
            </a:pPr>
            <a:r>
              <a:rPr b="0" i="0" lang="es-ES" sz="1800" u="none" cap="none" strike="noStrike">
                <a:solidFill>
                  <a:srgbClr val="000000"/>
                </a:solidFill>
                <a:latin typeface="Calibri"/>
                <a:ea typeface="Calibri"/>
                <a:cs typeface="Calibri"/>
                <a:sym typeface="Calibri"/>
              </a:rPr>
              <a:t>La política General de Seguridad de Información, normas y procedimientos que de ella se derivan, contienen los conceptos, así como la estructura para establecer las formas de control y tienen el objetivo de definir los fundamentos estratégicos, donde la dirección de la organización establezca con claridad las líneas rectoras de la empresa en materia de Seguridad de Información; las características de las políticas son las siguientes:</a:t>
            </a:r>
            <a:endParaRPr/>
          </a:p>
        </p:txBody>
      </p:sp>
      <p:pic>
        <p:nvPicPr>
          <p:cNvPr id="1268" name="Google Shape;1268;p89"/>
          <p:cNvPicPr preferRelativeResize="0"/>
          <p:nvPr/>
        </p:nvPicPr>
        <p:blipFill rotWithShape="1">
          <a:blip r:embed="rId4">
            <a:alphaModFix/>
          </a:blip>
          <a:srcRect b="0" l="0" r="0" t="0"/>
          <a:stretch/>
        </p:blipFill>
        <p:spPr>
          <a:xfrm>
            <a:off x="7537526" y="2417428"/>
            <a:ext cx="4035890" cy="2054010"/>
          </a:xfrm>
          <a:prstGeom prst="rect">
            <a:avLst/>
          </a:prstGeom>
          <a:noFill/>
          <a:ln>
            <a:noFill/>
          </a:ln>
        </p:spPr>
      </p:pic>
    </p:spTree>
  </p:cSld>
  <p:clrMapOvr>
    <a:masterClrMapping/>
  </p:clrMapOvr>
  <p:transition spd="slow">
    <p:push/>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90"/>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74" name="Google Shape;1274;p90"/>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Política de Gestión de Accesos</a:t>
            </a:r>
            <a:endParaRPr/>
          </a:p>
        </p:txBody>
      </p:sp>
      <p:sp>
        <p:nvSpPr>
          <p:cNvPr id="1275" name="Google Shape;1275;p90"/>
          <p:cNvSpPr/>
          <p:nvPr/>
        </p:nvSpPr>
        <p:spPr>
          <a:xfrm>
            <a:off x="699247" y="1506403"/>
            <a:ext cx="6965577" cy="37856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Esta política establece los lineamientos para la adecuada asignación y gestión de accesos a los sistemas, redes, administración del ciclo de vida de los usuarios y manejo de identidades de la organización.</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Define la conexión entre las identidades electrónicas y su conexión con las personas y responsables, con el objetivo de garantizar, el adecuado acceso, registro, seguimiento y trazabilidad de las acciones ejecutados en los dispositivos, áreas, ambientes (físicos o virtuales) y sistemas de la Organización.</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p:txBody>
      </p:sp>
      <p:pic>
        <p:nvPicPr>
          <p:cNvPr id="1276" name="Google Shape;1276;p90"/>
          <p:cNvPicPr preferRelativeResize="0"/>
          <p:nvPr/>
        </p:nvPicPr>
        <p:blipFill rotWithShape="1">
          <a:blip r:embed="rId3">
            <a:alphaModFix/>
          </a:blip>
          <a:srcRect b="0" l="0" r="0" t="0"/>
          <a:stretch/>
        </p:blipFill>
        <p:spPr>
          <a:xfrm>
            <a:off x="8562283" y="3567373"/>
            <a:ext cx="2350982" cy="2350982"/>
          </a:xfrm>
          <a:prstGeom prst="rect">
            <a:avLst/>
          </a:prstGeom>
          <a:noFill/>
          <a:ln>
            <a:noFill/>
          </a:ln>
        </p:spPr>
      </p:pic>
      <p:pic>
        <p:nvPicPr>
          <p:cNvPr id="1277" name="Google Shape;1277;p90"/>
          <p:cNvPicPr preferRelativeResize="0"/>
          <p:nvPr/>
        </p:nvPicPr>
        <p:blipFill rotWithShape="1">
          <a:blip r:embed="rId4">
            <a:alphaModFix/>
          </a:blip>
          <a:srcRect b="0" l="0" r="0" t="0"/>
          <a:stretch/>
        </p:blipFill>
        <p:spPr>
          <a:xfrm>
            <a:off x="8562283" y="1506403"/>
            <a:ext cx="2466975" cy="1857375"/>
          </a:xfrm>
          <a:prstGeom prst="rect">
            <a:avLst/>
          </a:prstGeom>
          <a:noFill/>
          <a:ln>
            <a:noFill/>
          </a:ln>
        </p:spPr>
      </p:pic>
    </p:spTree>
  </p:cSld>
  <p:clrMapOvr>
    <a:masterClrMapping/>
  </p:clrMapOvr>
  <p:transition spd="slow">
    <p:push/>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91"/>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83" name="Google Shape;1283;p91"/>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Gestión de Incidentes</a:t>
            </a:r>
            <a:endParaRPr/>
          </a:p>
        </p:txBody>
      </p:sp>
      <p:sp>
        <p:nvSpPr>
          <p:cNvPr id="1284" name="Google Shape;1284;p91"/>
          <p:cNvSpPr/>
          <p:nvPr/>
        </p:nvSpPr>
        <p:spPr>
          <a:xfrm>
            <a:off x="1796402" y="1394295"/>
            <a:ext cx="7503460" cy="286232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Define los lineamientos y el curso de acción de la Organización, ante la presencia incidentes de Seguridad de la Información que afecte las operaciones, con el fin que sean tratados a través de un proceso establecido, donde se definen claramente los roles y responsabilidades.</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El objetivo es un tratamiento efectivo de los incidentes para el restablecimiento de operaciones en el menor tiempo e impacto posibles.</a:t>
            </a:r>
            <a:endParaRPr/>
          </a:p>
        </p:txBody>
      </p:sp>
      <p:pic>
        <p:nvPicPr>
          <p:cNvPr id="1285" name="Google Shape;1285;p91"/>
          <p:cNvPicPr preferRelativeResize="0"/>
          <p:nvPr/>
        </p:nvPicPr>
        <p:blipFill rotWithShape="1">
          <a:blip r:embed="rId3">
            <a:alphaModFix/>
          </a:blip>
          <a:srcRect b="0" l="0" r="0" t="0"/>
          <a:stretch/>
        </p:blipFill>
        <p:spPr>
          <a:xfrm>
            <a:off x="1796402" y="4212144"/>
            <a:ext cx="7503460" cy="1475961"/>
          </a:xfrm>
          <a:prstGeom prst="rect">
            <a:avLst/>
          </a:prstGeom>
          <a:noFill/>
          <a:ln>
            <a:noFill/>
          </a:ln>
        </p:spPr>
      </p:pic>
    </p:spTree>
  </p:cSld>
  <p:clrMapOvr>
    <a:masterClrMapping/>
  </p:clrMapOvr>
  <p:transition spd="slow">
    <p:push/>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92"/>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1" name="Google Shape;1291;p92"/>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Uso Aceptable de la Tecnología</a:t>
            </a:r>
            <a:endParaRPr/>
          </a:p>
        </p:txBody>
      </p:sp>
      <p:sp>
        <p:nvSpPr>
          <p:cNvPr id="1292" name="Google Shape;1292;p92"/>
          <p:cNvSpPr/>
          <p:nvPr/>
        </p:nvSpPr>
        <p:spPr>
          <a:xfrm>
            <a:off x="563431" y="2118851"/>
            <a:ext cx="6252883" cy="163121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Define las directrices de lo que la Organización considera  uso aceptable de los recursos Tecnológicos, establece los límites y alcances del uso de tales servicios y recursos, con el fin de orientarlo a la consecución de los objetivos de la empresa.</a:t>
            </a:r>
            <a:endParaRPr/>
          </a:p>
        </p:txBody>
      </p:sp>
      <p:pic>
        <p:nvPicPr>
          <p:cNvPr id="1293" name="Google Shape;1293;p92"/>
          <p:cNvPicPr preferRelativeResize="0"/>
          <p:nvPr/>
        </p:nvPicPr>
        <p:blipFill rotWithShape="1">
          <a:blip r:embed="rId3">
            <a:alphaModFix/>
          </a:blip>
          <a:srcRect b="0" l="0" r="0" t="0"/>
          <a:stretch/>
        </p:blipFill>
        <p:spPr>
          <a:xfrm>
            <a:off x="7355542" y="1547351"/>
            <a:ext cx="4452332" cy="3616320"/>
          </a:xfrm>
          <a:prstGeom prst="rect">
            <a:avLst/>
          </a:prstGeom>
          <a:noFill/>
          <a:ln>
            <a:noFill/>
          </a:ln>
        </p:spPr>
      </p:pic>
    </p:spTree>
  </p:cSld>
  <p:clrMapOvr>
    <a:masterClrMapping/>
  </p:clrMapOvr>
  <p:transition spd="slow">
    <p:push/>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93"/>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9" name="Google Shape;1299;p93"/>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Clasificación de Información</a:t>
            </a:r>
            <a:endParaRPr/>
          </a:p>
        </p:txBody>
      </p:sp>
      <p:sp>
        <p:nvSpPr>
          <p:cNvPr id="1300" name="Google Shape;1300;p93"/>
          <p:cNvSpPr/>
          <p:nvPr/>
        </p:nvSpPr>
        <p:spPr>
          <a:xfrm>
            <a:off x="995082" y="1867640"/>
            <a:ext cx="5392271" cy="224676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Define los criterios, de cómo se debe evaluar la información que la organización posee y el nivel de protección adecuada que esa información requiere a los efectos mitigar riesgos.</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Establece la clasificación, ciclo de vida, tratamiento y destrucción.</a:t>
            </a:r>
            <a:endParaRPr/>
          </a:p>
        </p:txBody>
      </p:sp>
      <p:pic>
        <p:nvPicPr>
          <p:cNvPr id="1301" name="Google Shape;1301;p93"/>
          <p:cNvPicPr preferRelativeResize="0"/>
          <p:nvPr/>
        </p:nvPicPr>
        <p:blipFill rotWithShape="1">
          <a:blip r:embed="rId3">
            <a:alphaModFix/>
          </a:blip>
          <a:srcRect b="0" l="0" r="0" t="0"/>
          <a:stretch/>
        </p:blipFill>
        <p:spPr>
          <a:xfrm>
            <a:off x="7837572" y="1507619"/>
            <a:ext cx="3621991" cy="2490815"/>
          </a:xfrm>
          <a:prstGeom prst="rect">
            <a:avLst/>
          </a:prstGeom>
          <a:noFill/>
          <a:ln>
            <a:noFill/>
          </a:ln>
        </p:spPr>
      </p:pic>
      <p:pic>
        <p:nvPicPr>
          <p:cNvPr id="1302" name="Google Shape;1302;p93"/>
          <p:cNvPicPr preferRelativeResize="0"/>
          <p:nvPr/>
        </p:nvPicPr>
        <p:blipFill rotWithShape="1">
          <a:blip r:embed="rId4">
            <a:alphaModFix/>
          </a:blip>
          <a:srcRect b="0" l="0" r="0" t="0"/>
          <a:stretch/>
        </p:blipFill>
        <p:spPr>
          <a:xfrm>
            <a:off x="7152706" y="4466658"/>
            <a:ext cx="4479224" cy="1702105"/>
          </a:xfrm>
          <a:prstGeom prst="rect">
            <a:avLst/>
          </a:prstGeom>
          <a:noFill/>
          <a:ln>
            <a:noFill/>
          </a:ln>
        </p:spPr>
      </p:pic>
    </p:spTree>
  </p:cSld>
  <p:clrMapOvr>
    <a:masterClrMapping/>
  </p:clrMapOvr>
  <p:transition spd="slow">
    <p:push/>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94"/>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8" name="Google Shape;1308;p94"/>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Política de uso de las Redes Sociales</a:t>
            </a:r>
            <a:endParaRPr/>
          </a:p>
        </p:txBody>
      </p:sp>
      <p:sp>
        <p:nvSpPr>
          <p:cNvPr id="1309" name="Google Shape;1309;p94"/>
          <p:cNvSpPr/>
          <p:nvPr/>
        </p:nvSpPr>
        <p:spPr>
          <a:xfrm>
            <a:off x="354719" y="1724538"/>
            <a:ext cx="6398393" cy="193899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Se refiere al establecimiento de lineamientos básicos, para el manejo y la operación de los diferentes medios sociales en los que está presente la compañía y en los que están presentes los colaboradores, define con claridad la vocería oficial en estos entornos y los procedimientos que deben seguirse.</a:t>
            </a:r>
            <a:endParaRPr/>
          </a:p>
        </p:txBody>
      </p:sp>
      <p:pic>
        <p:nvPicPr>
          <p:cNvPr id="1310" name="Google Shape;1310;p94"/>
          <p:cNvPicPr preferRelativeResize="0"/>
          <p:nvPr/>
        </p:nvPicPr>
        <p:blipFill rotWithShape="1">
          <a:blip r:embed="rId3">
            <a:alphaModFix/>
          </a:blip>
          <a:srcRect b="0" l="0" r="0" t="0"/>
          <a:stretch/>
        </p:blipFill>
        <p:spPr>
          <a:xfrm>
            <a:off x="7468215" y="1724538"/>
            <a:ext cx="4537648" cy="2631836"/>
          </a:xfrm>
          <a:prstGeom prst="rect">
            <a:avLst/>
          </a:prstGeom>
          <a:noFill/>
          <a:ln>
            <a:noFill/>
          </a:ln>
        </p:spPr>
      </p:pic>
    </p:spTree>
  </p:cSld>
  <p:clrMapOvr>
    <a:masterClrMapping/>
  </p:clrMapOvr>
  <p:transition spd="slow">
    <p:push/>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95"/>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6" name="Google Shape;1316;p95"/>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Política de Respaldo</a:t>
            </a:r>
            <a:endParaRPr/>
          </a:p>
        </p:txBody>
      </p:sp>
      <p:sp>
        <p:nvSpPr>
          <p:cNvPr id="1317" name="Google Shape;1317;p95"/>
          <p:cNvSpPr/>
          <p:nvPr/>
        </p:nvSpPr>
        <p:spPr>
          <a:xfrm>
            <a:off x="282388" y="1775012"/>
            <a:ext cx="6037730"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Establece las directrices en materia de respaldo, resguardo y Recuperación de información, siendo este un pilar fundamental para garantizar la Seguridad.</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p:txBody>
      </p:sp>
      <p:pic>
        <p:nvPicPr>
          <p:cNvPr id="1318" name="Google Shape;1318;p95"/>
          <p:cNvPicPr preferRelativeResize="0"/>
          <p:nvPr/>
        </p:nvPicPr>
        <p:blipFill rotWithShape="1">
          <a:blip r:embed="rId3">
            <a:alphaModFix/>
          </a:blip>
          <a:srcRect b="0" l="0" r="0" t="0"/>
          <a:stretch/>
        </p:blipFill>
        <p:spPr>
          <a:xfrm>
            <a:off x="6678707" y="1775012"/>
            <a:ext cx="4831340" cy="2549302"/>
          </a:xfrm>
          <a:prstGeom prst="rect">
            <a:avLst/>
          </a:prstGeom>
          <a:noFill/>
          <a:ln>
            <a:noFill/>
          </a:ln>
        </p:spPr>
      </p:pic>
      <p:sp>
        <p:nvSpPr>
          <p:cNvPr id="1319" name="Google Shape;1319;p95"/>
          <p:cNvSpPr/>
          <p:nvPr/>
        </p:nvSpPr>
        <p:spPr>
          <a:xfrm>
            <a:off x="282388" y="3098451"/>
            <a:ext cx="5230907"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Banesco Banco Universal, C.A. cuenta con un proceso de Respaldo, es recomendable revisar si cumple con las recomendaciones de ISO 27001:2013.</a:t>
            </a:r>
            <a:endParaRPr/>
          </a:p>
        </p:txBody>
      </p:sp>
    </p:spTree>
  </p:cSld>
  <p:clrMapOvr>
    <a:masterClrMapping/>
  </p:clrMapOvr>
  <p:transition spd="slow">
    <p:push/>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96"/>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25" name="Google Shape;1325;p96"/>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Política de Control de Cambio</a:t>
            </a:r>
            <a:endParaRPr/>
          </a:p>
        </p:txBody>
      </p:sp>
      <p:sp>
        <p:nvSpPr>
          <p:cNvPr id="1326" name="Google Shape;1326;p96"/>
          <p:cNvSpPr/>
          <p:nvPr/>
        </p:nvSpPr>
        <p:spPr>
          <a:xfrm>
            <a:off x="457198" y="1514685"/>
            <a:ext cx="5230907" cy="255454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Las directrices de Control de Cambios son definidas en esta política, su objetivo es proporcionar procedimientos rigurosos, con el propósito de gestionar los cambios en la plataforma y los sistemas, para garantizar la calidad y seguridad de los ambientes productivos de manera que se mantenga la continuidad de las operaciones.</a:t>
            </a:r>
            <a:endParaRPr/>
          </a:p>
        </p:txBody>
      </p:sp>
      <p:pic>
        <p:nvPicPr>
          <p:cNvPr id="1327" name="Google Shape;1327;p96"/>
          <p:cNvPicPr preferRelativeResize="0"/>
          <p:nvPr/>
        </p:nvPicPr>
        <p:blipFill rotWithShape="1">
          <a:blip r:embed="rId3">
            <a:alphaModFix/>
          </a:blip>
          <a:srcRect b="0" l="0" r="0" t="0"/>
          <a:stretch/>
        </p:blipFill>
        <p:spPr>
          <a:xfrm>
            <a:off x="6516500" y="1514685"/>
            <a:ext cx="5210175" cy="3952875"/>
          </a:xfrm>
          <a:prstGeom prst="rect">
            <a:avLst/>
          </a:prstGeom>
          <a:noFill/>
          <a:ln>
            <a:noFill/>
          </a:ln>
        </p:spPr>
      </p:pic>
      <p:sp>
        <p:nvSpPr>
          <p:cNvPr id="1328" name="Google Shape;1328;p96"/>
          <p:cNvSpPr/>
          <p:nvPr/>
        </p:nvSpPr>
        <p:spPr>
          <a:xfrm>
            <a:off x="457197" y="4391985"/>
            <a:ext cx="5230907"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En el caso de Banesco Banco Universal, C.A. ya existe un proceso de control de cambios, es recomendable revisar si cumple con las recomendaciones de ISO 27001:2013.</a:t>
            </a:r>
            <a:endParaRPr/>
          </a:p>
        </p:txBody>
      </p:sp>
    </p:spTree>
  </p:cSld>
  <p:clrMapOvr>
    <a:masterClrMapping/>
  </p:clrMapOvr>
  <p:transition spd="slow">
    <p:push/>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97"/>
          <p:cNvSpPr/>
          <p:nvPr/>
        </p:nvSpPr>
        <p:spPr>
          <a:xfrm>
            <a:off x="0" y="0"/>
            <a:ext cx="12209047" cy="9800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34" name="Google Shape;1334;p97"/>
          <p:cNvSpPr txBox="1"/>
          <p:nvPr/>
        </p:nvSpPr>
        <p:spPr>
          <a:xfrm>
            <a:off x="0" y="116632"/>
            <a:ext cx="12192000" cy="684931"/>
          </a:xfrm>
          <a:prstGeom prst="rect">
            <a:avLst/>
          </a:prstGeom>
          <a:noFill/>
          <a:ln>
            <a:noFill/>
          </a:ln>
        </p:spPr>
        <p:txBody>
          <a:bodyPr anchorCtr="0" anchor="t" bIns="45700" lIns="91425" spcFirstLastPara="1" rIns="91425" wrap="square" tIns="45700">
            <a:spAutoFit/>
          </a:bodyPr>
          <a:lstStyle/>
          <a:p>
            <a:pPr indent="0" lvl="0" marL="0" marR="0" rtl="0" algn="ctr">
              <a:lnSpc>
                <a:spcPct val="151515"/>
              </a:lnSpc>
              <a:spcBef>
                <a:spcPts val="0"/>
              </a:spcBef>
              <a:spcAft>
                <a:spcPts val="0"/>
              </a:spcAft>
              <a:buClr>
                <a:srgbClr val="00B050"/>
              </a:buClr>
              <a:buSzPts val="3300"/>
              <a:buFont typeface="Montserrat"/>
              <a:buNone/>
            </a:pPr>
            <a:r>
              <a:rPr b="1" i="0" lang="es-ES" sz="3300" u="none" cap="none" strike="noStrike">
                <a:solidFill>
                  <a:srgbClr val="00B050"/>
                </a:solidFill>
                <a:latin typeface="Montserrat"/>
                <a:ea typeface="Montserrat"/>
                <a:cs typeface="Montserrat"/>
                <a:sym typeface="Montserrat"/>
              </a:rPr>
              <a:t>Política de Seguridad Física</a:t>
            </a:r>
            <a:endParaRPr/>
          </a:p>
        </p:txBody>
      </p:sp>
      <p:sp>
        <p:nvSpPr>
          <p:cNvPr id="1335" name="Google Shape;1335;p97"/>
          <p:cNvSpPr/>
          <p:nvPr/>
        </p:nvSpPr>
        <p:spPr>
          <a:xfrm>
            <a:off x="457198" y="1264991"/>
            <a:ext cx="7086602" cy="286232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El objetivo de esta política es proteger los activos de información, del acceso físico no autorizado, daño e interferencia con la información.</a:t>
            </a:r>
            <a:endParaRPr/>
          </a:p>
          <a:p>
            <a:pPr indent="0" lvl="0" marL="0" marR="0" rtl="0" algn="just">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Estos lineamientos deben definir que los medios de procesamiento de información crítica o confidencial debieran ubicarse en áreas seguras, protegidas por los perímetros de seguridad definidos, con las barreras de seguridad y controles de entrada apropiados.</a:t>
            </a:r>
            <a:endParaRPr/>
          </a:p>
        </p:txBody>
      </p:sp>
      <p:sp>
        <p:nvSpPr>
          <p:cNvPr id="1336" name="Google Shape;1336;p97"/>
          <p:cNvSpPr/>
          <p:nvPr/>
        </p:nvSpPr>
        <p:spPr>
          <a:xfrm>
            <a:off x="457198" y="4412225"/>
            <a:ext cx="7086602"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0" i="0" lang="es-ES" sz="2000" u="none" cap="none" strike="noStrike">
                <a:solidFill>
                  <a:srgbClr val="000000"/>
                </a:solidFill>
                <a:latin typeface="Calibri"/>
                <a:ea typeface="Calibri"/>
                <a:cs typeface="Calibri"/>
                <a:sym typeface="Calibri"/>
              </a:rPr>
              <a:t>En el caso de Banesco Banco Universal, C.A. cuenta con un área encargada de la seguridad física, es recomendable revisar si se cuenta con la política y si la misma cumple con las recomendaciones de ISO 27001:2013.</a:t>
            </a:r>
            <a:endParaRPr/>
          </a:p>
        </p:txBody>
      </p:sp>
      <p:pic>
        <p:nvPicPr>
          <p:cNvPr id="1337" name="Google Shape;1337;p97"/>
          <p:cNvPicPr preferRelativeResize="0"/>
          <p:nvPr/>
        </p:nvPicPr>
        <p:blipFill rotWithShape="1">
          <a:blip r:embed="rId3">
            <a:alphaModFix/>
          </a:blip>
          <a:srcRect b="0" l="0" r="0" t="0"/>
          <a:stretch/>
        </p:blipFill>
        <p:spPr>
          <a:xfrm>
            <a:off x="7844238" y="1852521"/>
            <a:ext cx="3916191" cy="2895881"/>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2024-02-02T03:19:30Z</dcterms:created>
  <dc:creator>Joan Garcia Hurtado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2024-02-02T03:36:42Z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40b7c90d-565e-46b3-9965-52622292796c</vt:lpwstr>
  </property>
  <property fmtid="{D5CDD505-2E9C-101B-9397-08002B2CF9AE}" pid="7" name="MSIP_Label_defa4170-0d19-0005-0004-bc88714345d2_ActionId">
    <vt:lpwstr>2db1a4bd-5883-40f9-8c33-618d012e28f3</vt:lpwstr>
  </property>
  <property fmtid="{D5CDD505-2E9C-101B-9397-08002B2CF9AE}" pid="8" name="MSIP_Label_defa4170-0d19-0005-0004-bc88714345d2_ContentBits">
    <vt:lpwstr>0</vt:lpwstr>
  </property>
</Properties>
</file>